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1" r:id="rId3"/>
    <p:sldId id="303" r:id="rId4"/>
    <p:sldId id="304" r:id="rId5"/>
    <p:sldId id="308" r:id="rId6"/>
    <p:sldId id="307" r:id="rId7"/>
    <p:sldId id="306" r:id="rId8"/>
    <p:sldId id="309" r:id="rId9"/>
    <p:sldId id="310" r:id="rId10"/>
    <p:sldId id="311" r:id="rId11"/>
    <p:sldId id="267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F2FD"/>
    <a:srgbClr val="00B6ED"/>
    <a:srgbClr val="023770"/>
    <a:srgbClr val="E3F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2" autoAdjust="0"/>
    <p:restoredTop sz="96395" autoAdjust="0"/>
  </p:normalViewPr>
  <p:slideViewPr>
    <p:cSldViewPr snapToGrid="0">
      <p:cViewPr varScale="1">
        <p:scale>
          <a:sx n="110" d="100"/>
          <a:sy n="110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156ED-2444-4741-A201-5CE3D089F06E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ED613-061D-48CC-8D0E-929FE2D75A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428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D677E-BAD9-413D-9FFC-F67CD5619FB6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37CB8-38E4-4FC4-A46E-17AA9CE44C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52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rgbClr val="E3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02"/>
          <a:stretch/>
        </p:blipFill>
        <p:spPr>
          <a:xfrm>
            <a:off x="-1" y="6237287"/>
            <a:ext cx="12222636" cy="62071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41" y="195265"/>
            <a:ext cx="539115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019536" cy="2387600"/>
          </a:xfrm>
        </p:spPr>
        <p:txBody>
          <a:bodyPr anchor="b">
            <a:normAutofit/>
          </a:bodyPr>
          <a:lstStyle>
            <a:lvl1pPr algn="ctr">
              <a:lnSpc>
                <a:spcPts val="4200"/>
              </a:lnSpc>
              <a:defRPr sz="48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5019536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spc="0" baseline="0">
                <a:solidFill>
                  <a:srgbClr val="00B6E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1218FB1-72D3-0054-B82A-CD45FF6C29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67617" y="2889250"/>
            <a:ext cx="2948387" cy="620713"/>
          </a:xfrm>
          <a:prstGeom prst="rect">
            <a:avLst/>
          </a:prstGeom>
        </p:spPr>
      </p:pic>
      <p:pic>
        <p:nvPicPr>
          <p:cNvPr id="15" name="Imagem 1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E1964D50-D8AC-A016-A32F-F343CEE37C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8870210" y="3778068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0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81179" cy="1325563"/>
          </a:xfrm>
        </p:spPr>
        <p:txBody>
          <a:bodyPr>
            <a:normAutofit/>
          </a:bodyPr>
          <a:lstStyle>
            <a:lvl1pPr>
              <a:defRPr sz="48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3C1AE3A-483E-F7D5-CBB4-33AB169865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FB28CBD-122E-D674-1309-0B6BB7B105C8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&#10;&#10;Descrição gerada automaticamente">
            <a:extLst>
              <a:ext uri="{FF2B5EF4-FFF2-40B4-BE49-F238E27FC236}">
                <a16:creationId xmlns:a16="http://schemas.microsoft.com/office/drawing/2014/main" id="{F6BA147A-0AAC-69A1-74B4-46544CB512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6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rgbClr val="E3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spc="-60" baseline="0">
                <a:solidFill>
                  <a:srgbClr val="00B6ED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B0FC64D-8B2A-DEC7-C172-095347151F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7DDE836-EB4B-67D4-CEF0-8AF4124AE6A2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rgbClr val="E3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&#10;&#10;Descrição gerada automaticamente">
            <a:extLst>
              <a:ext uri="{FF2B5EF4-FFF2-40B4-BE49-F238E27FC236}">
                <a16:creationId xmlns:a16="http://schemas.microsoft.com/office/drawing/2014/main" id="{B2F18E05-077C-A030-7CDC-7F9014765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3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448800" cy="1325563"/>
          </a:xfrm>
        </p:spPr>
        <p:txBody>
          <a:bodyPr>
            <a:normAutofit/>
          </a:bodyPr>
          <a:lstStyle>
            <a:lvl1pPr>
              <a:defRPr sz="48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>
              <a:defRPr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C63E8AD-7107-DDAB-471C-C560E742F3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16C7D44B-8069-5349-B495-F67AB22FBC28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 descr="Interface gráfica do usuário&#10;&#10;Descrição gerada automaticamente">
            <a:extLst>
              <a:ext uri="{FF2B5EF4-FFF2-40B4-BE49-F238E27FC236}">
                <a16:creationId xmlns:a16="http://schemas.microsoft.com/office/drawing/2014/main" id="{5A3DCDE5-28FB-24B8-CB58-667FF9101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8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9453562" cy="1325563"/>
          </a:xfrm>
        </p:spPr>
        <p:txBody>
          <a:bodyPr>
            <a:normAutofit/>
          </a:bodyPr>
          <a:lstStyle>
            <a:lvl1pPr>
              <a:defRPr sz="48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spc="-40" baseline="0">
                <a:solidFill>
                  <a:srgbClr val="00B6E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 spc="-40" baseline="0">
                <a:solidFill>
                  <a:srgbClr val="00B6E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6A79B2E-819D-9818-39ED-93B492471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78C2D3A-D7A7-FFD3-8435-8B68DAE471DD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B2B5AB06-06B9-2941-024E-2725E4278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6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423400" cy="1325563"/>
          </a:xfrm>
        </p:spPr>
        <p:txBody>
          <a:bodyPr>
            <a:normAutofit/>
          </a:bodyPr>
          <a:lstStyle>
            <a:lvl1pPr>
              <a:defRPr sz="48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F2FE919-D1F8-A502-EAB2-5FD214DA2B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C3B4B8E-AD1F-BA0D-80A5-807E478CFC84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&#10;&#10;Descrição gerada automaticamente">
            <a:extLst>
              <a:ext uri="{FF2B5EF4-FFF2-40B4-BE49-F238E27FC236}">
                <a16:creationId xmlns:a16="http://schemas.microsoft.com/office/drawing/2014/main" id="{8E546F2D-28B9-2BB3-0CE9-8C1A91DD5B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1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8A2C6E-6984-46CD-88F4-677310F4BD70}" type="datetimeFigureOut">
              <a:rPr lang="pt-BR" smtClean="0"/>
              <a:pPr/>
              <a:t>05/03/2024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7B1E4F4-5424-4C94-93CD-C808B591274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2548F63-0D1A-2DFE-FE05-42C6F9C8EF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9FBD665-CBA6-2B34-F987-0FD8DBCE67AB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Interface gráfica do usuário&#10;&#10;Descrição gerada automaticamente">
            <a:extLst>
              <a:ext uri="{FF2B5EF4-FFF2-40B4-BE49-F238E27FC236}">
                <a16:creationId xmlns:a16="http://schemas.microsoft.com/office/drawing/2014/main" id="{307F5E5B-7E62-9966-8C0D-CBADB6A3C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5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spc="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spc="0" baseline="0">
                <a:solidFill>
                  <a:srgbClr val="00B6ED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A2C6E-6984-46CD-88F4-677310F4BD70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E4F4-5424-4C94-93CD-C808B591274D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4E1E22D-7A73-D39A-36A1-AE0CEA604C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9379" y="768350"/>
            <a:ext cx="1235656" cy="44223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A9B0B45-5941-25CA-B9A5-7AC3B0D7F93B}"/>
              </a:ext>
            </a:extLst>
          </p:cNvPr>
          <p:cNvSpPr/>
          <p:nvPr userDrawn="1"/>
        </p:nvSpPr>
        <p:spPr>
          <a:xfrm>
            <a:off x="8857672" y="6311900"/>
            <a:ext cx="3334327" cy="55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Interface gráfica do usuário&#10;&#10;Descrição gerada automaticamente">
            <a:extLst>
              <a:ext uri="{FF2B5EF4-FFF2-40B4-BE49-F238E27FC236}">
                <a16:creationId xmlns:a16="http://schemas.microsoft.com/office/drawing/2014/main" id="{45AE15FA-A13A-0052-33D5-112E4ECBDD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9106648" y="6137160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3"/>
          <a:stretch/>
        </p:blipFill>
        <p:spPr>
          <a:xfrm>
            <a:off x="-7144" y="6368114"/>
            <a:ext cx="12199144" cy="487769"/>
          </a:xfrm>
          <a:prstGeom prst="rect">
            <a:avLst/>
          </a:prstGeom>
        </p:spPr>
      </p:pic>
      <p:sp>
        <p:nvSpPr>
          <p:cNvPr id="11" name="Retângulo Arredondado 10"/>
          <p:cNvSpPr/>
          <p:nvPr userDrawn="1"/>
        </p:nvSpPr>
        <p:spPr>
          <a:xfrm>
            <a:off x="597011" y="1588935"/>
            <a:ext cx="498419" cy="498419"/>
          </a:xfrm>
          <a:prstGeom prst="roundRect">
            <a:avLst/>
          </a:prstGeom>
          <a:solidFill>
            <a:srgbClr val="1A9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pc="0" baseline="0"/>
          </a:p>
        </p:txBody>
      </p:sp>
      <p:sp>
        <p:nvSpPr>
          <p:cNvPr id="12" name="Retângulo Arredondado 11"/>
          <p:cNvSpPr/>
          <p:nvPr userDrawn="1"/>
        </p:nvSpPr>
        <p:spPr>
          <a:xfrm>
            <a:off x="1269999" y="395169"/>
            <a:ext cx="2286002" cy="894080"/>
          </a:xfrm>
          <a:prstGeom prst="roundRect">
            <a:avLst>
              <a:gd name="adj" fmla="val 9281"/>
            </a:avLst>
          </a:prstGeom>
          <a:solidFill>
            <a:srgbClr val="023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Arredondado 12"/>
          <p:cNvSpPr/>
          <p:nvPr userDrawn="1"/>
        </p:nvSpPr>
        <p:spPr>
          <a:xfrm>
            <a:off x="3434716" y="395169"/>
            <a:ext cx="1338028" cy="894080"/>
          </a:xfrm>
          <a:prstGeom prst="roundRect">
            <a:avLst>
              <a:gd name="adj" fmla="val 9281"/>
            </a:avLst>
          </a:prstGeom>
          <a:solidFill>
            <a:srgbClr val="1A9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Arredondado 13"/>
          <p:cNvSpPr/>
          <p:nvPr userDrawn="1"/>
        </p:nvSpPr>
        <p:spPr>
          <a:xfrm>
            <a:off x="464530" y="4412910"/>
            <a:ext cx="509662" cy="509662"/>
          </a:xfrm>
          <a:prstGeom prst="roundRect">
            <a:avLst/>
          </a:prstGeom>
          <a:solidFill>
            <a:srgbClr val="1A9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pc="0" baseline="0"/>
          </a:p>
        </p:txBody>
      </p:sp>
      <p:sp>
        <p:nvSpPr>
          <p:cNvPr id="16" name="Retângulo Arredondado 15"/>
          <p:cNvSpPr/>
          <p:nvPr userDrawn="1"/>
        </p:nvSpPr>
        <p:spPr>
          <a:xfrm>
            <a:off x="501530" y="2873551"/>
            <a:ext cx="509662" cy="509662"/>
          </a:xfrm>
          <a:prstGeom prst="roundRect">
            <a:avLst/>
          </a:prstGeom>
          <a:solidFill>
            <a:srgbClr val="1A9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pc="0" baseline="0"/>
          </a:p>
        </p:txBody>
      </p:sp>
      <p:sp>
        <p:nvSpPr>
          <p:cNvPr id="20" name="Título 1"/>
          <p:cNvSpPr txBox="1">
            <a:spLocks/>
          </p:cNvSpPr>
          <p:nvPr userDrawn="1"/>
        </p:nvSpPr>
        <p:spPr>
          <a:xfrm>
            <a:off x="444281" y="1781205"/>
            <a:ext cx="2961303" cy="7334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-180" baseline="0">
                <a:solidFill>
                  <a:srgbClr val="02377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2000" b="1" spc="0" baseline="0" dirty="0" err="1">
                <a:solidFill>
                  <a:srgbClr val="023770"/>
                </a:solidFill>
                <a:latin typeface="+mn-lt"/>
              </a:rPr>
              <a:t>www.cnt.org.br</a:t>
            </a:r>
            <a:endParaRPr lang="pt-BR" sz="2000" b="1" spc="0" baseline="0" dirty="0">
              <a:solidFill>
                <a:srgbClr val="023770"/>
              </a:solidFill>
              <a:latin typeface="+mn-lt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99A06DE-943F-C14D-8E2D-1E7ED5FC7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39163" y="4466308"/>
            <a:ext cx="363616" cy="36361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98106E12-5724-B14F-8208-F96624DE69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583174" y="2954210"/>
            <a:ext cx="344704" cy="344704"/>
          </a:xfrm>
          <a:prstGeom prst="rect">
            <a:avLst/>
          </a:prstGeom>
        </p:spPr>
      </p:pic>
      <p:sp>
        <p:nvSpPr>
          <p:cNvPr id="24" name="Título 1"/>
          <p:cNvSpPr txBox="1">
            <a:spLocks/>
          </p:cNvSpPr>
          <p:nvPr userDrawn="1"/>
        </p:nvSpPr>
        <p:spPr>
          <a:xfrm>
            <a:off x="444281" y="3458974"/>
            <a:ext cx="3492577" cy="3937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-180" baseline="0">
                <a:solidFill>
                  <a:srgbClr val="02377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2000" b="1" spc="0" baseline="0" dirty="0">
                <a:solidFill>
                  <a:srgbClr val="023770"/>
                </a:solidFill>
                <a:latin typeface="+mn-lt"/>
              </a:rPr>
              <a:t>@</a:t>
            </a:r>
            <a:r>
              <a:rPr lang="pt-BR" sz="2000" b="1" spc="0" baseline="0" dirty="0" err="1">
                <a:solidFill>
                  <a:srgbClr val="023770"/>
                </a:solidFill>
                <a:latin typeface="+mn-lt"/>
              </a:rPr>
              <a:t>agenciacnt</a:t>
            </a:r>
            <a:endParaRPr lang="pt-BR" sz="2000" b="0" spc="0" baseline="0" dirty="0">
              <a:solidFill>
                <a:srgbClr val="023770"/>
              </a:solidFill>
              <a:latin typeface="+mn-lt"/>
            </a:endParaRPr>
          </a:p>
        </p:txBody>
      </p:sp>
      <p:sp>
        <p:nvSpPr>
          <p:cNvPr id="27" name="Retângulo Arredondado 26"/>
          <p:cNvSpPr/>
          <p:nvPr userDrawn="1"/>
        </p:nvSpPr>
        <p:spPr>
          <a:xfrm>
            <a:off x="3434716" y="395169"/>
            <a:ext cx="842010" cy="894080"/>
          </a:xfrm>
          <a:prstGeom prst="roundRect">
            <a:avLst>
              <a:gd name="adj" fmla="val 0"/>
            </a:avLst>
          </a:prstGeom>
          <a:solidFill>
            <a:srgbClr val="1A9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Título 1"/>
          <p:cNvSpPr txBox="1">
            <a:spLocks/>
          </p:cNvSpPr>
          <p:nvPr userDrawn="1"/>
        </p:nvSpPr>
        <p:spPr>
          <a:xfrm>
            <a:off x="1389797" y="682793"/>
            <a:ext cx="3752691" cy="39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-180" baseline="0">
                <a:solidFill>
                  <a:srgbClr val="02377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600" b="1" spc="-100" baseline="0" dirty="0">
                <a:solidFill>
                  <a:schemeClr val="bg1"/>
                </a:solidFill>
                <a:latin typeface="+mn-lt"/>
              </a:rPr>
              <a:t>CONHEÇA   MAIS</a:t>
            </a:r>
            <a:endParaRPr lang="pt-BR" sz="6600" b="1" spc="-100" baseline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42" y="1632719"/>
            <a:ext cx="410849" cy="410849"/>
          </a:xfrm>
          <a:prstGeom prst="rect">
            <a:avLst/>
          </a:prstGeom>
        </p:spPr>
      </p:pic>
      <p:cxnSp>
        <p:nvCxnSpPr>
          <p:cNvPr id="36" name="Conector reto 35"/>
          <p:cNvCxnSpPr/>
          <p:nvPr userDrawn="1"/>
        </p:nvCxnSpPr>
        <p:spPr>
          <a:xfrm>
            <a:off x="535671" y="2612330"/>
            <a:ext cx="4773999" cy="0"/>
          </a:xfrm>
          <a:prstGeom prst="line">
            <a:avLst/>
          </a:prstGeom>
          <a:ln>
            <a:solidFill>
              <a:srgbClr val="00B6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>
            <a:cxnSpLocks/>
          </p:cNvCxnSpPr>
          <p:nvPr userDrawn="1"/>
        </p:nvCxnSpPr>
        <p:spPr>
          <a:xfrm>
            <a:off x="582119" y="4123877"/>
            <a:ext cx="4773999" cy="0"/>
          </a:xfrm>
          <a:prstGeom prst="line">
            <a:avLst/>
          </a:prstGeom>
          <a:ln>
            <a:solidFill>
              <a:srgbClr val="00B6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5FA92525-0EBC-1276-B945-BE7578D152C0}"/>
              </a:ext>
            </a:extLst>
          </p:cNvPr>
          <p:cNvSpPr txBox="1">
            <a:spLocks/>
          </p:cNvSpPr>
          <p:nvPr userDrawn="1"/>
        </p:nvSpPr>
        <p:spPr>
          <a:xfrm>
            <a:off x="366705" y="4983136"/>
            <a:ext cx="8081555" cy="3937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-180" baseline="0">
                <a:solidFill>
                  <a:srgbClr val="02377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2000" b="1" spc="0" baseline="0" dirty="0">
                <a:solidFill>
                  <a:srgbClr val="023770"/>
                </a:solidFill>
                <a:latin typeface="+mn-lt"/>
              </a:rPr>
              <a:t>@</a:t>
            </a:r>
            <a:r>
              <a:rPr lang="pt-BR" sz="2000" b="1" spc="0" baseline="0" dirty="0" err="1">
                <a:solidFill>
                  <a:srgbClr val="023770"/>
                </a:solidFill>
                <a:latin typeface="+mn-lt"/>
              </a:rPr>
              <a:t>confederacao</a:t>
            </a:r>
            <a:r>
              <a:rPr lang="pt-BR" sz="2000" b="1" spc="0" baseline="0" dirty="0">
                <a:solidFill>
                  <a:srgbClr val="023770"/>
                </a:solidFill>
                <a:latin typeface="+mn-lt"/>
              </a:rPr>
              <a:t>-nacional-do-transporte-</a:t>
            </a:r>
            <a:r>
              <a:rPr lang="pt-BR" sz="2000" b="1" spc="0" baseline="0" dirty="0" err="1">
                <a:solidFill>
                  <a:srgbClr val="023770"/>
                </a:solidFill>
                <a:latin typeface="+mn-lt"/>
              </a:rPr>
              <a:t>cnt</a:t>
            </a:r>
            <a:endParaRPr lang="pt-BR" sz="2000" b="0" spc="0" baseline="0" dirty="0">
              <a:solidFill>
                <a:srgbClr val="0237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92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6601084" cy="1522412"/>
          </a:xfrm>
        </p:spPr>
        <p:txBody>
          <a:bodyPr anchor="b">
            <a:normAutofit/>
          </a:bodyPr>
          <a:lstStyle>
            <a:lvl1pPr>
              <a:defRPr sz="4000" b="1" spc="-100" baseline="0">
                <a:solidFill>
                  <a:srgbClr val="023770"/>
                </a:solidFill>
                <a:latin typeface="+mn-lt"/>
              </a:defRPr>
            </a:lvl1pPr>
          </a:lstStyle>
          <a:p>
            <a:r>
              <a:rPr lang="pt-BR" dirty="0"/>
              <a:t>Nome do(a) apresentador(a)</a:t>
            </a:r>
          </a:p>
        </p:txBody>
      </p:sp>
      <p:sp>
        <p:nvSpPr>
          <p:cNvPr id="40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3232151"/>
            <a:ext cx="5919824" cy="744537"/>
          </a:xfrm>
        </p:spPr>
        <p:txBody>
          <a:bodyPr/>
          <a:lstStyle>
            <a:lvl1pPr marL="0" indent="0">
              <a:buNone/>
              <a:defRPr sz="2400" spc="-60" baseline="0">
                <a:solidFill>
                  <a:srgbClr val="1A9CD7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Cargo do(a) apresentador(a)</a:t>
            </a:r>
          </a:p>
        </p:txBody>
      </p:sp>
      <p:sp>
        <p:nvSpPr>
          <p:cNvPr id="41" name="Espaço Reservado para Texto 2"/>
          <p:cNvSpPr>
            <a:spLocks noGrp="1"/>
          </p:cNvSpPr>
          <p:nvPr>
            <p:ph type="body" idx="13" hasCustomPrompt="1"/>
          </p:nvPr>
        </p:nvSpPr>
        <p:spPr>
          <a:xfrm>
            <a:off x="831850" y="4088671"/>
            <a:ext cx="5919824" cy="313133"/>
          </a:xfrm>
        </p:spPr>
        <p:txBody>
          <a:bodyPr>
            <a:normAutofit/>
          </a:bodyPr>
          <a:lstStyle>
            <a:lvl1pPr marL="0" indent="0">
              <a:buNone/>
              <a:defRPr sz="18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Telefone funcional (</a:t>
            </a:r>
            <a:r>
              <a:rPr lang="pt-BR" dirty="0" err="1"/>
              <a:t>xx</a:t>
            </a:r>
            <a:r>
              <a:rPr lang="pt-BR" dirty="0"/>
              <a:t>) </a:t>
            </a:r>
            <a:r>
              <a:rPr lang="pt-BR" dirty="0" err="1"/>
              <a:t>xxxx-xxxx</a:t>
            </a:r>
            <a:endParaRPr lang="pt-BR" dirty="0"/>
          </a:p>
        </p:txBody>
      </p:sp>
      <p:sp>
        <p:nvSpPr>
          <p:cNvPr id="42" name="Espaço Reservado para Texto 2"/>
          <p:cNvSpPr>
            <a:spLocks noGrp="1"/>
          </p:cNvSpPr>
          <p:nvPr>
            <p:ph type="body" idx="14" hasCustomPrompt="1"/>
          </p:nvPr>
        </p:nvSpPr>
        <p:spPr>
          <a:xfrm>
            <a:off x="831850" y="4401804"/>
            <a:ext cx="5919824" cy="299897"/>
          </a:xfrm>
        </p:spPr>
        <p:txBody>
          <a:bodyPr>
            <a:normAutofit/>
          </a:bodyPr>
          <a:lstStyle>
            <a:lvl1pPr marL="0" indent="0">
              <a:buNone/>
              <a:defRPr sz="18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err="1"/>
              <a:t>email@cnt.org.br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AAB8D73-655A-20F3-C176-7CF4D12238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0599" y="2418330"/>
            <a:ext cx="2948387" cy="620713"/>
          </a:xfrm>
          <a:prstGeom prst="rect">
            <a:avLst/>
          </a:prstGeom>
        </p:spPr>
      </p:pic>
      <p:pic>
        <p:nvPicPr>
          <p:cNvPr id="4" name="Imagem 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AA756657-39DB-F7DD-9261-7307DD1852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9" t="13608" r="14546" b="67064"/>
          <a:stretch/>
        </p:blipFill>
        <p:spPr>
          <a:xfrm>
            <a:off x="8713192" y="3307148"/>
            <a:ext cx="2743200" cy="7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2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A2C6E-6984-46CD-88F4-677310F4BD70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1E4F4-5424-4C94-93CD-C808B59127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94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lebernardes@cnt.org.br" TargetMode="External"/><Relationship Id="rId2" Type="http://schemas.openxmlformats.org/officeDocument/2006/relationships/hyperlink" Target="mailto:diri@cnt.org.br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06824" y="2475577"/>
            <a:ext cx="5862918" cy="907209"/>
          </a:xfrm>
        </p:spPr>
        <p:txBody>
          <a:bodyPr>
            <a:noAutofit/>
          </a:bodyPr>
          <a:lstStyle/>
          <a:p>
            <a:r>
              <a:rPr lang="pt-BR" sz="4000" b="1" spc="-100" dirty="0" smtClean="0">
                <a:solidFill>
                  <a:srgbClr val="023770"/>
                </a:solidFill>
                <a:latin typeface="+mn-lt"/>
                <a:ea typeface="+mj-ea"/>
                <a:cs typeface="+mj-cs"/>
              </a:rPr>
              <a:t>Reforma Tributária: Panorama Geral e Impacto no Setor de Transportes</a:t>
            </a:r>
            <a:endParaRPr lang="pt-BR" sz="4000" b="1" spc="-100" dirty="0">
              <a:solidFill>
                <a:srgbClr val="02377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201453" y="4280083"/>
            <a:ext cx="7073660" cy="181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0" baseline="0">
                <a:solidFill>
                  <a:srgbClr val="00B6ED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400" b="1" i="1" spc="-100" dirty="0">
              <a:solidFill>
                <a:srgbClr val="023770"/>
              </a:solidFill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9329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1CAA9D01-D089-FC48-F19F-10A848C154B6}"/>
              </a:ext>
            </a:extLst>
          </p:cNvPr>
          <p:cNvSpPr txBox="1">
            <a:spLocks/>
          </p:cNvSpPr>
          <p:nvPr/>
        </p:nvSpPr>
        <p:spPr>
          <a:xfrm>
            <a:off x="462565" y="5563776"/>
            <a:ext cx="2267431" cy="10330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Calibri" panose="020F0502020204030204" pitchFamily="34" charset="0"/>
              </a:rPr>
              <a:t>+ 11 mil</a:t>
            </a:r>
            <a:endParaRPr lang="pt-BR" sz="3000" b="1" dirty="0">
              <a:solidFill>
                <a:schemeClr val="bg1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Pessoas capacitadas</a:t>
            </a:r>
            <a:endParaRPr lang="pt-BR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9692420" y="3693063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0"/>
            <a:ext cx="9605490" cy="10602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Contexto da Reforma Tributária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66" y="1632852"/>
            <a:ext cx="671083" cy="671083"/>
          </a:xfrm>
          <a:prstGeom prst="rect">
            <a:avLst/>
          </a:prstGeom>
        </p:spPr>
      </p:pic>
      <p:sp>
        <p:nvSpPr>
          <p:cNvPr id="15" name="TextBox 21"/>
          <p:cNvSpPr txBox="1"/>
          <p:nvPr/>
        </p:nvSpPr>
        <p:spPr>
          <a:xfrm>
            <a:off x="1418449" y="1535091"/>
            <a:ext cx="9762040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Desde a promulgação da Constituição de 1988, praticamente todos os governos tentaram mudar o sistema de cobrança de impostos e contribuições, em especial do consumo.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66" y="3112591"/>
            <a:ext cx="671083" cy="671083"/>
          </a:xfrm>
          <a:prstGeom prst="rect">
            <a:avLst/>
          </a:prstGeom>
        </p:spPr>
      </p:pic>
      <p:sp>
        <p:nvSpPr>
          <p:cNvPr id="17" name="TextBox 21"/>
          <p:cNvSpPr txBox="1"/>
          <p:nvPr/>
        </p:nvSpPr>
        <p:spPr>
          <a:xfrm>
            <a:off x="1418449" y="2998301"/>
            <a:ext cx="9762040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discussões se intensificaram com a apresentação das Propostas de Emenda à Constitucional (PEC) 45 e 110, em 2019, sob a prerrogativa de simplificar o sistema tributário brasileiro.  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66" y="4499997"/>
            <a:ext cx="671083" cy="671083"/>
          </a:xfrm>
          <a:prstGeom prst="rect">
            <a:avLst/>
          </a:prstGeom>
        </p:spPr>
      </p:pic>
      <p:sp>
        <p:nvSpPr>
          <p:cNvPr id="20" name="TextBox 21"/>
          <p:cNvSpPr txBox="1"/>
          <p:nvPr/>
        </p:nvSpPr>
        <p:spPr>
          <a:xfrm>
            <a:off x="1418449" y="4402236"/>
            <a:ext cx="9762040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 smtClean="0"/>
              <a:t>As propostas foram amplamente discutidas no âmbito da Comissão Especial do Congresso Nacional, mas perderam tração com a chegada da pandemia em 2020.</a:t>
            </a:r>
            <a:endParaRPr lang="en-US" sz="2200" dirty="0">
              <a:latin typeface="Montserrat Light"/>
              <a:cs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269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1CAA9D01-D089-FC48-F19F-10A848C154B6}"/>
              </a:ext>
            </a:extLst>
          </p:cNvPr>
          <p:cNvSpPr txBox="1">
            <a:spLocks/>
          </p:cNvSpPr>
          <p:nvPr/>
        </p:nvSpPr>
        <p:spPr>
          <a:xfrm>
            <a:off x="462565" y="5325848"/>
            <a:ext cx="2267431" cy="10330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Calibri" panose="020F0502020204030204" pitchFamily="34" charset="0"/>
              </a:rPr>
              <a:t>+ 11 mil</a:t>
            </a:r>
            <a:endParaRPr lang="pt-BR" sz="3000" b="1" dirty="0">
              <a:solidFill>
                <a:schemeClr val="bg1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Pessoas capacitadas</a:t>
            </a:r>
            <a:endParaRPr lang="pt-BR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9692420" y="3455135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0"/>
            <a:ext cx="9605490" cy="10602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Objetivos da Reforma Tributária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1" y="1632852"/>
            <a:ext cx="671083" cy="671083"/>
          </a:xfrm>
          <a:prstGeom prst="rect">
            <a:avLst/>
          </a:prstGeom>
        </p:spPr>
      </p:pic>
      <p:sp>
        <p:nvSpPr>
          <p:cNvPr id="15" name="TextBox 21"/>
          <p:cNvSpPr txBox="1"/>
          <p:nvPr/>
        </p:nvSpPr>
        <p:spPr>
          <a:xfrm>
            <a:off x="1402684" y="1535091"/>
            <a:ext cx="9762040" cy="178510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/>
              <a:t>O objetivo das propostas é tornar o sistema tributário mais transparente e simplificar o processo de arrecadação sobre a produção e a comercialização de bens e a prestação de serviços, base tributável atualmente compartilhada pela União, estados, Distrito Federal e municípios. Com a mudança, </a:t>
            </a:r>
            <a:r>
              <a:rPr lang="pt-BR" sz="2200" dirty="0" smtClean="0"/>
              <a:t>espera-se que </a:t>
            </a:r>
            <a:r>
              <a:rPr lang="pt-BR" sz="2200" dirty="0"/>
              <a:t>a economia seja estimulada, gerando impactos positivos na produtividade e no consumo</a:t>
            </a:r>
            <a:r>
              <a:rPr lang="pt-BR" sz="2200" dirty="0" smtClean="0"/>
              <a:t>.</a:t>
            </a:r>
            <a:endParaRPr lang="pt-BR" sz="22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77" y="5385329"/>
            <a:ext cx="671083" cy="671083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745761" y="5444083"/>
            <a:ext cx="8418963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Crescimento econômico e redução do Custo Brasil.</a:t>
            </a:r>
            <a:endParaRPr lang="en-US" sz="2200" dirty="0">
              <a:solidFill>
                <a:schemeClr val="tx1">
                  <a:alpha val="80000"/>
                </a:schemeClr>
              </a:solidFill>
              <a:latin typeface="Montserrat Light"/>
              <a:cs typeface="Montserrat Light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79" y="3540744"/>
            <a:ext cx="671083" cy="671083"/>
          </a:xfrm>
          <a:prstGeom prst="rect">
            <a:avLst/>
          </a:prstGeom>
        </p:spPr>
      </p:pic>
      <p:sp>
        <p:nvSpPr>
          <p:cNvPr id="23" name="TextBox 21"/>
          <p:cNvSpPr txBox="1"/>
          <p:nvPr/>
        </p:nvSpPr>
        <p:spPr>
          <a:xfrm>
            <a:off x="2745762" y="3468677"/>
            <a:ext cx="8418962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 smtClean="0"/>
              <a:t>Trazer o fim da cumulatividade de tributos, da guerra fiscal e de discussões e litígios administrativos e judiciais;</a:t>
            </a:r>
            <a:endParaRPr lang="en-US" sz="2200" dirty="0">
              <a:latin typeface="Montserrat Light"/>
              <a:cs typeface="Montserrat Ligh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78" y="4526160"/>
            <a:ext cx="671083" cy="671083"/>
          </a:xfrm>
          <a:prstGeom prst="rect">
            <a:avLst/>
          </a:prstGeom>
        </p:spPr>
      </p:pic>
      <p:sp>
        <p:nvSpPr>
          <p:cNvPr id="17" name="TextBox 21"/>
          <p:cNvSpPr txBox="1"/>
          <p:nvPr/>
        </p:nvSpPr>
        <p:spPr>
          <a:xfrm>
            <a:off x="2745762" y="4476982"/>
            <a:ext cx="8418962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Tornar transparente o valor pago sobre tributos cobrados nas aquisições de bens e </a:t>
            </a:r>
            <a:r>
              <a:rPr lang="pt-BR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serviços; e</a:t>
            </a:r>
            <a:endParaRPr lang="en-US" sz="2200" dirty="0">
              <a:solidFill>
                <a:schemeClr val="tx1">
                  <a:alpha val="80000"/>
                </a:schemeClr>
              </a:solidFill>
              <a:latin typeface="Montserrat Light"/>
              <a:cs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9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1CAA9D01-D089-FC48-F19F-10A848C154B6}"/>
              </a:ext>
            </a:extLst>
          </p:cNvPr>
          <p:cNvSpPr txBox="1">
            <a:spLocks/>
          </p:cNvSpPr>
          <p:nvPr/>
        </p:nvSpPr>
        <p:spPr>
          <a:xfrm>
            <a:off x="838200" y="5532245"/>
            <a:ext cx="2267431" cy="10330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Calibri" panose="020F0502020204030204" pitchFamily="34" charset="0"/>
              </a:rPr>
              <a:t>+ 11 mil</a:t>
            </a:r>
            <a:endParaRPr lang="pt-BR" sz="3000" b="1" dirty="0">
              <a:solidFill>
                <a:schemeClr val="bg1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Pessoas capacitadas</a:t>
            </a:r>
            <a:endParaRPr lang="pt-BR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0"/>
            <a:ext cx="9605490" cy="10602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Principais Alterações na Legislação Tributária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122"/>
            <a:ext cx="671083" cy="671083"/>
          </a:xfrm>
          <a:prstGeom prst="rect">
            <a:avLst/>
          </a:prstGeom>
        </p:spPr>
      </p:pic>
      <p:sp>
        <p:nvSpPr>
          <p:cNvPr id="15" name="TextBox 21"/>
          <p:cNvSpPr txBox="1"/>
          <p:nvPr/>
        </p:nvSpPr>
        <p:spPr>
          <a:xfrm>
            <a:off x="1509283" y="1592361"/>
            <a:ext cx="9762040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tx1">
                    <a:alpha val="80000"/>
                  </a:schemeClr>
                </a:solidFill>
                <a:cs typeface="Montserrat Light"/>
              </a:rPr>
              <a:t>Em 2022, a Reforma Tributária ganhou um </a:t>
            </a:r>
            <a:r>
              <a:rPr lang="pt-BR" sz="2200" dirty="0">
                <a:solidFill>
                  <a:schemeClr val="tx1">
                    <a:alpha val="80000"/>
                  </a:schemeClr>
                </a:solidFill>
                <a:cs typeface="Montserrat Light"/>
              </a:rPr>
              <a:t>novo modelo resultado da convergência </a:t>
            </a:r>
            <a:r>
              <a:rPr lang="pt-BR" sz="2200" dirty="0" smtClean="0">
                <a:solidFill>
                  <a:schemeClr val="tx1">
                    <a:alpha val="80000"/>
                  </a:schemeClr>
                </a:solidFill>
                <a:cs typeface="Montserrat Light"/>
              </a:rPr>
              <a:t>entre as </a:t>
            </a:r>
            <a:r>
              <a:rPr lang="pt-BR" sz="2200" dirty="0">
                <a:solidFill>
                  <a:schemeClr val="tx1">
                    <a:alpha val="80000"/>
                  </a:schemeClr>
                </a:solidFill>
                <a:cs typeface="Montserrat Light"/>
              </a:rPr>
              <a:t>duas propostas, sendo essa apresentada no substitutivo do relator deputado Aguinaldo Ribeiro (PP/PB) ao texto da PEC </a:t>
            </a:r>
            <a:r>
              <a:rPr lang="pt-BR" sz="2200" dirty="0" smtClean="0">
                <a:solidFill>
                  <a:schemeClr val="tx1">
                    <a:alpha val="80000"/>
                  </a:schemeClr>
                </a:solidFill>
                <a:cs typeface="Montserrat Light"/>
              </a:rPr>
              <a:t>45;</a:t>
            </a:r>
            <a:endParaRPr lang="pt-BR" sz="2200" dirty="0">
              <a:solidFill>
                <a:schemeClr val="tx1">
                  <a:alpha val="80000"/>
                </a:schemeClr>
              </a:solidFill>
              <a:cs typeface="Montserrat Light"/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2852361" y="2916561"/>
            <a:ext cx="8418962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 smtClean="0"/>
              <a:t>Implementação </a:t>
            </a:r>
            <a:r>
              <a:rPr lang="pt-BR" sz="2200" dirty="0"/>
              <a:t>do Imposto sobre Valor Agregado Dual (IVA</a:t>
            </a:r>
            <a:r>
              <a:rPr lang="pt-BR" sz="2200" dirty="0" smtClean="0"/>
              <a:t>) – CBS e IBS – em </a:t>
            </a:r>
            <a:r>
              <a:rPr lang="pt-BR" sz="2200" dirty="0"/>
              <a:t>substituição dos cinco tributos sobre o </a:t>
            </a:r>
            <a:r>
              <a:rPr lang="pt-BR" sz="2200" dirty="0" smtClean="0"/>
              <a:t>consumo (IPI, PIS, COFINS, ICMS e ISS</a:t>
            </a:r>
            <a:r>
              <a:rPr lang="pt-BR" sz="2200" dirty="0" smtClean="0"/>
              <a:t>) e o Imposto Seletivo (IS);</a:t>
            </a:r>
            <a:endParaRPr lang="en-US" sz="2200" dirty="0">
              <a:latin typeface="Montserrat Light"/>
              <a:cs typeface="Montserrat Light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78" y="3181185"/>
            <a:ext cx="671083" cy="671083"/>
          </a:xfrm>
          <a:prstGeom prst="rect">
            <a:avLst/>
          </a:prstGeom>
        </p:spPr>
      </p:pic>
      <p:sp>
        <p:nvSpPr>
          <p:cNvPr id="20" name="TextBox 21"/>
          <p:cNvSpPr txBox="1"/>
          <p:nvPr/>
        </p:nvSpPr>
        <p:spPr>
          <a:xfrm>
            <a:off x="2852361" y="4366978"/>
            <a:ext cx="8418962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200" dirty="0" smtClean="0"/>
              <a:t>Criação de um Conselho Administrativo responsável </a:t>
            </a:r>
            <a:r>
              <a:rPr lang="pt-BR" sz="2200" dirty="0"/>
              <a:t>por gerir o IBS e  fiscalizar a aplicação da legislação tributária, a arrecadação do imposto e a distribuição do produto </a:t>
            </a:r>
            <a:r>
              <a:rPr lang="pt-BR" sz="2200" dirty="0" smtClean="0"/>
              <a:t>arrecadado.</a:t>
            </a:r>
            <a:endParaRPr lang="en-US" sz="2200" dirty="0">
              <a:latin typeface="Montserrat Light"/>
              <a:cs typeface="Montserrat Light"/>
            </a:endParaRP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78" y="4631602"/>
            <a:ext cx="671083" cy="67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5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1CAA9D01-D089-FC48-F19F-10A848C154B6}"/>
              </a:ext>
            </a:extLst>
          </p:cNvPr>
          <p:cNvSpPr txBox="1">
            <a:spLocks/>
          </p:cNvSpPr>
          <p:nvPr/>
        </p:nvSpPr>
        <p:spPr>
          <a:xfrm>
            <a:off x="462565" y="5423609"/>
            <a:ext cx="2267431" cy="10330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Calibri" panose="020F0502020204030204" pitchFamily="34" charset="0"/>
              </a:rPr>
              <a:t>+ 11 mil</a:t>
            </a:r>
            <a:endParaRPr lang="pt-BR" sz="3000" b="1" dirty="0">
              <a:solidFill>
                <a:schemeClr val="bg1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BR" sz="30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Pessoas capacitadas</a:t>
            </a:r>
            <a:endParaRPr lang="pt-BR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9692420" y="3552896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0"/>
            <a:ext cx="9605490" cy="10602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Implementação da Reforma Tributária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35" y="1632852"/>
            <a:ext cx="671083" cy="671083"/>
          </a:xfrm>
          <a:prstGeom prst="rect">
            <a:avLst/>
          </a:prstGeom>
        </p:spPr>
      </p:pic>
      <p:sp>
        <p:nvSpPr>
          <p:cNvPr id="15" name="TextBox 21"/>
          <p:cNvSpPr txBox="1"/>
          <p:nvPr/>
        </p:nvSpPr>
        <p:spPr>
          <a:xfrm>
            <a:off x="1386918" y="1535091"/>
            <a:ext cx="9762040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000" dirty="0" smtClean="0"/>
              <a:t>No final de 2023, a PEC 45 foi aprovada no parlamento e foi promulgada a </a:t>
            </a:r>
            <a:r>
              <a:rPr lang="pt-BR" sz="2000" b="1" dirty="0" smtClean="0"/>
              <a:t>Emenda Constitucional 132</a:t>
            </a:r>
            <a:r>
              <a:rPr lang="pt-BR" sz="2000" dirty="0" smtClean="0"/>
              <a:t>, dando início o processo de implementação da reforma do sistema tributário brasileiro;</a:t>
            </a:r>
            <a:endParaRPr lang="en-US" sz="2000" b="1" dirty="0">
              <a:solidFill>
                <a:schemeClr val="tx1">
                  <a:alpha val="80000"/>
                </a:schemeClr>
              </a:solidFill>
              <a:latin typeface="Montserrat Light"/>
              <a:cs typeface="Montserrat Light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35" y="2844056"/>
            <a:ext cx="671083" cy="671083"/>
          </a:xfrm>
          <a:prstGeom prst="rect">
            <a:avLst/>
          </a:prstGeom>
        </p:spPr>
      </p:pic>
      <p:sp>
        <p:nvSpPr>
          <p:cNvPr id="16" name="TextBox 21"/>
          <p:cNvSpPr txBox="1"/>
          <p:nvPr/>
        </p:nvSpPr>
        <p:spPr>
          <a:xfrm>
            <a:off x="1386917" y="2775479"/>
            <a:ext cx="9762040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000" dirty="0" smtClean="0"/>
              <a:t>O Sistema Tributário assim passará por um período de transição iniciado em 2026 com término em 2033: </a:t>
            </a:r>
            <a:endParaRPr lang="en-US" dirty="0">
              <a:latin typeface="Montserrat Light"/>
              <a:cs typeface="Montserrat Light"/>
            </a:endParaRPr>
          </a:p>
        </p:txBody>
      </p:sp>
      <p:sp>
        <p:nvSpPr>
          <p:cNvPr id="17" name="TextBox 21"/>
          <p:cNvSpPr txBox="1"/>
          <p:nvPr/>
        </p:nvSpPr>
        <p:spPr>
          <a:xfrm>
            <a:off x="1386918" y="3750740"/>
            <a:ext cx="4143863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2026</a:t>
            </a:r>
            <a:r>
              <a:rPr lang="pt-BR" dirty="0"/>
              <a:t>: início da cobrança da CBS e do IBS em 2026, com alíquota de teste de 0,9% para a CBS e 0,1% para o IBS;</a:t>
            </a:r>
            <a:endParaRPr lang="en-US" dirty="0">
              <a:latin typeface="Montserrat Light"/>
              <a:cs typeface="Montserrat Light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6133338" y="3750740"/>
            <a:ext cx="4243110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2029 a 2032</a:t>
            </a:r>
            <a:r>
              <a:rPr lang="pt-BR" dirty="0"/>
              <a:t>: extinção gradual do ICMS e do ISS na seguinte proporção: a) 90% das alíquotas atuais em 2029; b) 80% em 2030; c) 70% em 2031 e d) 60% em 2032.</a:t>
            </a:r>
            <a:endParaRPr lang="en-US" dirty="0">
              <a:latin typeface="Montserrat Light"/>
              <a:cs typeface="Montserrat Light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1386917" y="4979306"/>
            <a:ext cx="4143864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 smtClean="0"/>
              <a:t>2027</a:t>
            </a:r>
            <a:r>
              <a:rPr lang="pt-BR" dirty="0" smtClean="0"/>
              <a:t>: extinção </a:t>
            </a:r>
            <a:r>
              <a:rPr lang="pt-BR" dirty="0"/>
              <a:t>do PIS/COFINS e elevação da CBS para alíquota de referência (a ser definida posteriormente pelo Ministério da Fazenda);</a:t>
            </a:r>
            <a:endParaRPr lang="en-US" dirty="0">
              <a:latin typeface="Montserrat Light"/>
              <a:cs typeface="Montserrat 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133338" y="4979306"/>
            <a:ext cx="4243111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 smtClean="0"/>
              <a:t>2033</a:t>
            </a:r>
            <a:r>
              <a:rPr lang="pt-BR" dirty="0" smtClean="0"/>
              <a:t>: vigência integral do novo sistema e extinção dos tributos e da legislação antigos;</a:t>
            </a:r>
            <a:endParaRPr lang="en-US" dirty="0">
              <a:latin typeface="Montserrat Light"/>
              <a:cs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96602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1"/>
            <a:ext cx="9605490" cy="6063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Pautas do setor que foram contempladas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4" name="TextBox 21"/>
          <p:cNvSpPr txBox="1"/>
          <p:nvPr/>
        </p:nvSpPr>
        <p:spPr>
          <a:xfrm>
            <a:off x="1478733" y="1435977"/>
            <a:ext cx="976204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b="1" dirty="0" smtClean="0"/>
              <a:t>Redução </a:t>
            </a:r>
            <a:r>
              <a:rPr lang="pt-BR" b="1" dirty="0"/>
              <a:t>de alíquota em 60% e possibilidade de isenção total de alíquota para o setor de transporte: </a:t>
            </a:r>
            <a:r>
              <a:rPr lang="pt-BR" dirty="0"/>
              <a:t>Válidas para o transporte coletivo público de passageiros rodoviário e </a:t>
            </a:r>
            <a:r>
              <a:rPr lang="pt-BR" dirty="0" err="1"/>
              <a:t>metroferroviário</a:t>
            </a:r>
            <a:r>
              <a:rPr lang="pt-BR" dirty="0"/>
              <a:t>, de caráter urbano, semiurbano, metropolitano, intermunicipal e interestadual.</a:t>
            </a:r>
            <a:endParaRPr lang="en-US" dirty="0">
              <a:solidFill>
                <a:schemeClr val="tx1">
                  <a:alpha val="80000"/>
                </a:schemeClr>
              </a:solidFill>
              <a:latin typeface="Montserrat Light"/>
              <a:cs typeface="Montserrat Ligh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1514224"/>
            <a:ext cx="671083" cy="671083"/>
          </a:xfrm>
          <a:prstGeom prst="rect">
            <a:avLst/>
          </a:prstGeom>
        </p:spPr>
      </p:pic>
      <p:sp>
        <p:nvSpPr>
          <p:cNvPr id="17" name="TextBox 21"/>
          <p:cNvSpPr txBox="1"/>
          <p:nvPr/>
        </p:nvSpPr>
        <p:spPr>
          <a:xfrm>
            <a:off x="1478733" y="2482059"/>
            <a:ext cx="97620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Manutenção da sistemática do Simples</a:t>
            </a:r>
            <a:r>
              <a:rPr lang="pt-BR" dirty="0"/>
              <a:t>: Haverá recolhimento de IBS e de CBS de forma opcional, garantindo o repasse de crédito na proposição do montante recolhido.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2461739"/>
            <a:ext cx="671083" cy="671083"/>
          </a:xfrm>
          <a:prstGeom prst="rect">
            <a:avLst/>
          </a:prstGeom>
        </p:spPr>
      </p:pic>
      <p:sp>
        <p:nvSpPr>
          <p:cNvPr id="19" name="TextBox 21"/>
          <p:cNvSpPr txBox="1"/>
          <p:nvPr/>
        </p:nvSpPr>
        <p:spPr>
          <a:xfrm>
            <a:off x="1478733" y="3385009"/>
            <a:ext cx="97620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Garantia do crédito na compra do combustível</a:t>
            </a:r>
            <a:r>
              <a:rPr lang="pt-BR" dirty="0"/>
              <a:t>: Importante para o setor, já que se trata do insumo mais consumido.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3413973"/>
            <a:ext cx="671083" cy="671083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478733" y="4361579"/>
            <a:ext cx="97620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Concessão de crédito ao contribuinte adquirente de serviços de transportador autônomo</a:t>
            </a:r>
            <a:r>
              <a:rPr lang="pt-BR" dirty="0"/>
              <a:t>: Válida para pessoas físicas que não sejam contribuintes do imposto, nos termos da respectiva lei complementar.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4366207"/>
            <a:ext cx="671083" cy="671083"/>
          </a:xfrm>
          <a:prstGeom prst="rect">
            <a:avLst/>
          </a:prstGeom>
        </p:spPr>
      </p:pic>
      <p:sp>
        <p:nvSpPr>
          <p:cNvPr id="23" name="TextBox 21"/>
          <p:cNvSpPr txBox="1"/>
          <p:nvPr/>
        </p:nvSpPr>
        <p:spPr>
          <a:xfrm>
            <a:off x="1478733" y="5284433"/>
            <a:ext cx="97620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Regime diferenciado para parte do setor</a:t>
            </a:r>
            <a:r>
              <a:rPr lang="pt-BR" dirty="0"/>
              <a:t>: Mantido para evitar a oneração das empresas e dos usuários dos serviços.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5318441"/>
            <a:ext cx="671083" cy="67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1"/>
            <a:ext cx="9605490" cy="6063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Regulamentação da Reforma Tributária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4" name="TextBox 21"/>
          <p:cNvSpPr txBox="1"/>
          <p:nvPr/>
        </p:nvSpPr>
        <p:spPr>
          <a:xfrm>
            <a:off x="1427011" y="1152783"/>
            <a:ext cx="9762040" cy="132343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sz="2000" dirty="0"/>
              <a:t>Com o objetivo de concluir a regulamentação da Reforma Tributária, o</a:t>
            </a:r>
            <a:r>
              <a:rPr lang="pt-BR" sz="2000" dirty="0" smtClean="0"/>
              <a:t> Ministério da Fazenda instituiu, </a:t>
            </a:r>
            <a:r>
              <a:rPr lang="pt-BR" sz="2000" dirty="0"/>
              <a:t>pela Portaria </a:t>
            </a:r>
            <a:r>
              <a:rPr lang="pt-BR" sz="2000" dirty="0" smtClean="0"/>
              <a:t>34/2024, </a:t>
            </a:r>
            <a:r>
              <a:rPr lang="pt-BR" sz="2000" dirty="0"/>
              <a:t>o </a:t>
            </a:r>
            <a:r>
              <a:rPr lang="pt-BR" sz="2000" b="1" dirty="0"/>
              <a:t>Programa de Assessoramento Técnico à Implementação da Reforma Tributária (PAT/RTC)</a:t>
            </a:r>
            <a:r>
              <a:rPr lang="pt-BR" sz="2000" dirty="0"/>
              <a:t>, cujo objetivo será trabalhar na regulamentação </a:t>
            </a:r>
            <a:r>
              <a:rPr lang="pt-BR" sz="2000" dirty="0" smtClean="0"/>
              <a:t>da Reforma Tributária. Esse programa </a:t>
            </a:r>
            <a:r>
              <a:rPr lang="pt-BR" sz="2000" dirty="0"/>
              <a:t>foi subdividido em 4 categorias principais: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25" y="1218133"/>
            <a:ext cx="671083" cy="671083"/>
          </a:xfrm>
          <a:prstGeom prst="rect">
            <a:avLst/>
          </a:prstGeom>
        </p:spPr>
      </p:pic>
      <p:sp>
        <p:nvSpPr>
          <p:cNvPr id="21" name="object 39"/>
          <p:cNvSpPr txBox="1"/>
          <p:nvPr/>
        </p:nvSpPr>
        <p:spPr>
          <a:xfrm>
            <a:off x="1452608" y="2603409"/>
            <a:ext cx="32737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39700">
              <a:lnSpc>
                <a:spcPct val="100000"/>
              </a:lnSpc>
              <a:spcBef>
                <a:spcPts val="100"/>
              </a:spcBef>
              <a:buSzPct val="87500"/>
              <a:buFont typeface="Verdana"/>
              <a:buChar char="•"/>
              <a:tabLst>
                <a:tab pos="140335" algn="l"/>
              </a:tabLst>
            </a:pPr>
            <a:r>
              <a:rPr b="1" spc="-10" dirty="0">
                <a:cs typeface="Verdana"/>
              </a:rPr>
              <a:t>Comissão</a:t>
            </a:r>
            <a:r>
              <a:rPr b="1" spc="-110" dirty="0">
                <a:cs typeface="Verdana"/>
              </a:rPr>
              <a:t> </a:t>
            </a:r>
            <a:r>
              <a:rPr b="1" dirty="0">
                <a:cs typeface="Verdana"/>
              </a:rPr>
              <a:t>de</a:t>
            </a:r>
            <a:r>
              <a:rPr b="1" spc="-110" dirty="0">
                <a:cs typeface="Verdana"/>
              </a:rPr>
              <a:t> </a:t>
            </a:r>
            <a:r>
              <a:rPr b="1" spc="-20" dirty="0">
                <a:cs typeface="Verdana"/>
              </a:rPr>
              <a:t>Sistematização:</a:t>
            </a:r>
            <a:endParaRPr b="1" dirty="0">
              <a:cs typeface="Verdana"/>
            </a:endParaRPr>
          </a:p>
        </p:txBody>
      </p:sp>
      <p:sp>
        <p:nvSpPr>
          <p:cNvPr id="22" name="object 40"/>
          <p:cNvSpPr txBox="1"/>
          <p:nvPr/>
        </p:nvSpPr>
        <p:spPr>
          <a:xfrm>
            <a:off x="1452609" y="2842167"/>
            <a:ext cx="5369830" cy="1477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9100"/>
              </a:lnSpc>
              <a:spcBef>
                <a:spcPts val="100"/>
              </a:spcBef>
            </a:pPr>
            <a:r>
              <a:rPr sz="1600" dirty="0">
                <a:cs typeface="Verdana"/>
              </a:rPr>
              <a:t>Responsável</a:t>
            </a:r>
            <a:r>
              <a:rPr sz="1600" spc="140" dirty="0">
                <a:cs typeface="Verdana"/>
              </a:rPr>
              <a:t>  </a:t>
            </a:r>
            <a:r>
              <a:rPr sz="1600" dirty="0">
                <a:cs typeface="Verdana"/>
              </a:rPr>
              <a:t>pelo</a:t>
            </a:r>
            <a:r>
              <a:rPr sz="1600" spc="140" dirty="0">
                <a:cs typeface="Verdana"/>
              </a:rPr>
              <a:t>  </a:t>
            </a:r>
            <a:r>
              <a:rPr sz="1600" dirty="0">
                <a:cs typeface="Verdana"/>
              </a:rPr>
              <a:t>cronograma,</a:t>
            </a:r>
            <a:r>
              <a:rPr sz="1600" spc="140" dirty="0">
                <a:cs typeface="Verdana"/>
              </a:rPr>
              <a:t>  </a:t>
            </a:r>
            <a:r>
              <a:rPr sz="1600" dirty="0">
                <a:cs typeface="Verdana"/>
              </a:rPr>
              <a:t>escopo</a:t>
            </a:r>
            <a:r>
              <a:rPr sz="1600" spc="145" dirty="0">
                <a:cs typeface="Verdana"/>
              </a:rPr>
              <a:t>  </a:t>
            </a:r>
            <a:r>
              <a:rPr sz="1600" dirty="0">
                <a:cs typeface="Verdana"/>
              </a:rPr>
              <a:t>de</a:t>
            </a:r>
            <a:r>
              <a:rPr sz="1600" spc="140" dirty="0">
                <a:cs typeface="Verdana"/>
              </a:rPr>
              <a:t>  </a:t>
            </a:r>
            <a:r>
              <a:rPr sz="1600" spc="-10" dirty="0">
                <a:cs typeface="Verdana"/>
              </a:rPr>
              <a:t>atuação, </a:t>
            </a:r>
            <a:r>
              <a:rPr sz="1600" dirty="0">
                <a:cs typeface="Verdana"/>
              </a:rPr>
              <a:t>criação</a:t>
            </a:r>
            <a:r>
              <a:rPr sz="1600" spc="-80" dirty="0">
                <a:cs typeface="Verdana"/>
              </a:rPr>
              <a:t> </a:t>
            </a:r>
            <a:r>
              <a:rPr sz="1600" dirty="0">
                <a:cs typeface="Verdana"/>
              </a:rPr>
              <a:t>de</a:t>
            </a:r>
            <a:r>
              <a:rPr sz="1600" spc="-55" dirty="0">
                <a:cs typeface="Verdana"/>
              </a:rPr>
              <a:t> </a:t>
            </a:r>
            <a:r>
              <a:rPr sz="1600" spc="-20" dirty="0">
                <a:cs typeface="Verdana"/>
              </a:rPr>
              <a:t>novos</a:t>
            </a:r>
            <a:r>
              <a:rPr sz="1600" spc="-55" dirty="0">
                <a:cs typeface="Verdana"/>
              </a:rPr>
              <a:t> </a:t>
            </a:r>
            <a:r>
              <a:rPr sz="1600" spc="-90" dirty="0">
                <a:cs typeface="Verdana"/>
              </a:rPr>
              <a:t>GTs</a:t>
            </a:r>
            <a:r>
              <a:rPr sz="1600" spc="-30" dirty="0">
                <a:cs typeface="Verdana"/>
              </a:rPr>
              <a:t> </a:t>
            </a:r>
            <a:r>
              <a:rPr sz="1600" dirty="0">
                <a:cs typeface="Verdana"/>
              </a:rPr>
              <a:t>e</a:t>
            </a:r>
            <a:r>
              <a:rPr sz="1600" spc="-55" dirty="0">
                <a:cs typeface="Verdana"/>
              </a:rPr>
              <a:t> </a:t>
            </a:r>
            <a:r>
              <a:rPr sz="1600" spc="-20" dirty="0">
                <a:cs typeface="Verdana"/>
              </a:rPr>
              <a:t>relatório</a:t>
            </a:r>
            <a:r>
              <a:rPr sz="1600" spc="-55" dirty="0">
                <a:cs typeface="Verdana"/>
              </a:rPr>
              <a:t> </a:t>
            </a:r>
            <a:r>
              <a:rPr sz="1600" dirty="0">
                <a:cs typeface="Verdana"/>
              </a:rPr>
              <a:t>conclusivo</a:t>
            </a:r>
            <a:r>
              <a:rPr sz="1600" spc="-55" dirty="0">
                <a:cs typeface="Verdana"/>
              </a:rPr>
              <a:t> </a:t>
            </a:r>
            <a:r>
              <a:rPr sz="1600" dirty="0">
                <a:cs typeface="Verdana"/>
              </a:rPr>
              <a:t>dos</a:t>
            </a:r>
            <a:r>
              <a:rPr sz="1600" spc="-55" dirty="0">
                <a:cs typeface="Verdana"/>
              </a:rPr>
              <a:t> </a:t>
            </a:r>
            <a:r>
              <a:rPr sz="1600" spc="-10" dirty="0">
                <a:cs typeface="Verdana"/>
              </a:rPr>
              <a:t>trabalhos </a:t>
            </a:r>
            <a:r>
              <a:rPr sz="1600" dirty="0">
                <a:cs typeface="Verdana"/>
              </a:rPr>
              <a:t>e</a:t>
            </a:r>
            <a:r>
              <a:rPr sz="1600" spc="465" dirty="0">
                <a:cs typeface="Verdana"/>
              </a:rPr>
              <a:t> </a:t>
            </a:r>
            <a:r>
              <a:rPr sz="1600" dirty="0">
                <a:cs typeface="Verdana"/>
              </a:rPr>
              <a:t>projetos</a:t>
            </a:r>
            <a:r>
              <a:rPr sz="1600" spc="470" dirty="0">
                <a:cs typeface="Verdana"/>
              </a:rPr>
              <a:t> </a:t>
            </a:r>
            <a:r>
              <a:rPr sz="1600" dirty="0">
                <a:cs typeface="Verdana"/>
              </a:rPr>
              <a:t>de</a:t>
            </a:r>
            <a:r>
              <a:rPr sz="1600" spc="470" dirty="0">
                <a:cs typeface="Verdana"/>
              </a:rPr>
              <a:t> </a:t>
            </a:r>
            <a:r>
              <a:rPr sz="1600" dirty="0">
                <a:cs typeface="Verdana"/>
              </a:rPr>
              <a:t>leis</a:t>
            </a:r>
            <a:r>
              <a:rPr sz="1600" spc="470" dirty="0">
                <a:cs typeface="Verdana"/>
              </a:rPr>
              <a:t> </a:t>
            </a:r>
            <a:r>
              <a:rPr sz="1600" dirty="0">
                <a:cs typeface="Verdana"/>
              </a:rPr>
              <a:t>complementares</a:t>
            </a:r>
            <a:r>
              <a:rPr sz="1600" spc="470" dirty="0">
                <a:cs typeface="Verdana"/>
              </a:rPr>
              <a:t> </a:t>
            </a:r>
            <a:r>
              <a:rPr sz="1600" dirty="0">
                <a:cs typeface="Verdana"/>
              </a:rPr>
              <a:t>(PLPs).</a:t>
            </a:r>
            <a:r>
              <a:rPr sz="1600" spc="465" dirty="0">
                <a:cs typeface="Verdana"/>
              </a:rPr>
              <a:t> </a:t>
            </a:r>
            <a:r>
              <a:rPr sz="1600" spc="-10" dirty="0">
                <a:cs typeface="Verdana"/>
              </a:rPr>
              <a:t>Também </a:t>
            </a:r>
            <a:r>
              <a:rPr sz="1600" dirty="0">
                <a:cs typeface="Verdana"/>
              </a:rPr>
              <a:t>possui</a:t>
            </a:r>
            <a:r>
              <a:rPr sz="1600" spc="-125" dirty="0">
                <a:cs typeface="Verdana"/>
              </a:rPr>
              <a:t> </a:t>
            </a:r>
            <a:r>
              <a:rPr sz="1600" spc="-25" dirty="0">
                <a:cs typeface="Verdana"/>
              </a:rPr>
              <a:t>a</a:t>
            </a:r>
            <a:r>
              <a:rPr sz="1600" spc="-125" dirty="0">
                <a:cs typeface="Verdana"/>
              </a:rPr>
              <a:t> </a:t>
            </a:r>
            <a:r>
              <a:rPr sz="1600" dirty="0">
                <a:cs typeface="Verdana"/>
              </a:rPr>
              <a:t>atribuição</a:t>
            </a:r>
            <a:r>
              <a:rPr sz="1600" spc="-125" dirty="0">
                <a:cs typeface="Verdana"/>
              </a:rPr>
              <a:t> </a:t>
            </a:r>
            <a:r>
              <a:rPr sz="1600" dirty="0">
                <a:cs typeface="Verdana"/>
              </a:rPr>
              <a:t>de</a:t>
            </a:r>
            <a:r>
              <a:rPr sz="1600" spc="-125" dirty="0">
                <a:cs typeface="Verdana"/>
              </a:rPr>
              <a:t> </a:t>
            </a:r>
            <a:r>
              <a:rPr sz="1600" spc="-10" dirty="0">
                <a:cs typeface="Verdana"/>
              </a:rPr>
              <a:t>validação</a:t>
            </a:r>
            <a:r>
              <a:rPr sz="1600" spc="-125" dirty="0">
                <a:cs typeface="Verdana"/>
              </a:rPr>
              <a:t> </a:t>
            </a:r>
            <a:r>
              <a:rPr sz="1600" dirty="0">
                <a:cs typeface="Verdana"/>
              </a:rPr>
              <a:t>dos</a:t>
            </a:r>
            <a:r>
              <a:rPr sz="1600" spc="-120" dirty="0">
                <a:cs typeface="Verdana"/>
              </a:rPr>
              <a:t> </a:t>
            </a:r>
            <a:r>
              <a:rPr sz="1600" spc="65" dirty="0">
                <a:cs typeface="Verdana"/>
              </a:rPr>
              <a:t>PLPs</a:t>
            </a:r>
            <a:r>
              <a:rPr sz="1600" spc="-125" dirty="0">
                <a:cs typeface="Verdana"/>
              </a:rPr>
              <a:t> </a:t>
            </a:r>
            <a:r>
              <a:rPr sz="1600" dirty="0" err="1">
                <a:cs typeface="Verdana"/>
              </a:rPr>
              <a:t>elaborados</a:t>
            </a:r>
            <a:r>
              <a:rPr sz="1600" spc="-125" dirty="0">
                <a:cs typeface="Verdana"/>
              </a:rPr>
              <a:t> </a:t>
            </a:r>
            <a:r>
              <a:rPr sz="1600" spc="-25" dirty="0" err="1" smtClean="0">
                <a:cs typeface="Verdana"/>
              </a:rPr>
              <a:t>nos</a:t>
            </a:r>
            <a:r>
              <a:rPr lang="pt-BR" sz="1600" spc="-25" dirty="0" smtClean="0">
                <a:cs typeface="Verdana"/>
              </a:rPr>
              <a:t> </a:t>
            </a:r>
            <a:r>
              <a:rPr lang="pt-BR" sz="1600" spc="-25" dirty="0" err="1" smtClean="0">
                <a:cs typeface="Verdana"/>
              </a:rPr>
              <a:t>GTs</a:t>
            </a:r>
            <a:r>
              <a:rPr lang="pt-BR" sz="1600" dirty="0">
                <a:cs typeface="Verdana"/>
              </a:rPr>
              <a:t> </a:t>
            </a:r>
            <a:r>
              <a:rPr lang="pt-BR" sz="1600" spc="-10" dirty="0" smtClean="0">
                <a:cs typeface="Verdana"/>
              </a:rPr>
              <a:t>através</a:t>
            </a:r>
            <a:r>
              <a:rPr lang="pt-BR" sz="1600" dirty="0" smtClean="0">
                <a:cs typeface="Verdana"/>
              </a:rPr>
              <a:t> </a:t>
            </a:r>
            <a:r>
              <a:rPr lang="pt-BR" sz="1600" spc="-25" dirty="0" smtClean="0">
                <a:cs typeface="Verdana"/>
              </a:rPr>
              <a:t>de </a:t>
            </a:r>
            <a:r>
              <a:rPr lang="pt-BR" sz="1600" spc="-10" dirty="0" smtClean="0">
                <a:cs typeface="Verdana"/>
              </a:rPr>
              <a:t>deliberação</a:t>
            </a:r>
            <a:r>
              <a:rPr lang="pt-BR" sz="1600" dirty="0">
                <a:cs typeface="Verdana"/>
              </a:rPr>
              <a:t> </a:t>
            </a:r>
            <a:r>
              <a:rPr lang="pt-BR" sz="1600" spc="-10" dirty="0" smtClean="0">
                <a:cs typeface="Verdana"/>
              </a:rPr>
              <a:t>consensual</a:t>
            </a:r>
            <a:r>
              <a:rPr lang="pt-BR" sz="1600" dirty="0">
                <a:cs typeface="Verdana"/>
              </a:rPr>
              <a:t> </a:t>
            </a:r>
            <a:r>
              <a:rPr lang="pt-BR" sz="1600" spc="-25" dirty="0" smtClean="0">
                <a:cs typeface="Verdana"/>
              </a:rPr>
              <a:t>por</a:t>
            </a:r>
            <a:r>
              <a:rPr lang="pt-BR" sz="1600" dirty="0">
                <a:cs typeface="Verdana"/>
              </a:rPr>
              <a:t> </a:t>
            </a:r>
            <a:r>
              <a:rPr lang="pt-BR" sz="1600" spc="-10" dirty="0" smtClean="0">
                <a:cs typeface="Verdana"/>
              </a:rPr>
              <a:t>maioria absoluta.</a:t>
            </a:r>
            <a:endParaRPr lang="pt-BR" sz="1600" dirty="0">
              <a:cs typeface="Verdana"/>
            </a:endParaRPr>
          </a:p>
        </p:txBody>
      </p:sp>
      <p:sp>
        <p:nvSpPr>
          <p:cNvPr id="24" name="object 42"/>
          <p:cNvSpPr txBox="1"/>
          <p:nvPr/>
        </p:nvSpPr>
        <p:spPr>
          <a:xfrm>
            <a:off x="7058382" y="2541572"/>
            <a:ext cx="4130151" cy="1222771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40335" indent="-139700" algn="just">
              <a:lnSpc>
                <a:spcPct val="100000"/>
              </a:lnSpc>
              <a:spcBef>
                <a:spcPts val="420"/>
              </a:spcBef>
              <a:buSzPct val="87500"/>
              <a:buFont typeface="Verdana"/>
              <a:buChar char="•"/>
              <a:tabLst>
                <a:tab pos="140335" algn="l"/>
              </a:tabLst>
            </a:pPr>
            <a:r>
              <a:rPr b="1" dirty="0">
                <a:cs typeface="Verdana"/>
              </a:rPr>
              <a:t>Grupo</a:t>
            </a:r>
            <a:r>
              <a:rPr b="1" spc="-95" dirty="0">
                <a:cs typeface="Verdana"/>
              </a:rPr>
              <a:t> </a:t>
            </a:r>
            <a:r>
              <a:rPr b="1" dirty="0">
                <a:cs typeface="Verdana"/>
              </a:rPr>
              <a:t>de</a:t>
            </a:r>
            <a:r>
              <a:rPr b="1" spc="-95" dirty="0">
                <a:cs typeface="Verdana"/>
              </a:rPr>
              <a:t> </a:t>
            </a:r>
            <a:r>
              <a:rPr b="1" dirty="0">
                <a:cs typeface="Verdana"/>
              </a:rPr>
              <a:t>Análise</a:t>
            </a:r>
            <a:r>
              <a:rPr b="1" spc="-95" dirty="0">
                <a:cs typeface="Verdana"/>
              </a:rPr>
              <a:t> </a:t>
            </a:r>
            <a:r>
              <a:rPr b="1" spc="-10" dirty="0">
                <a:cs typeface="Verdana"/>
              </a:rPr>
              <a:t>Jurídica:</a:t>
            </a:r>
            <a:endParaRPr b="1" dirty="0">
              <a:cs typeface="Verdana"/>
            </a:endParaRPr>
          </a:p>
          <a:p>
            <a:pPr marL="12700" marR="5080" algn="just">
              <a:lnSpc>
                <a:spcPct val="119100"/>
              </a:lnSpc>
              <a:spcBef>
                <a:spcPts val="100"/>
              </a:spcBef>
            </a:pPr>
            <a:r>
              <a:rPr sz="1600" dirty="0">
                <a:cs typeface="Verdana"/>
              </a:rPr>
              <a:t>Responsável pela análise técnica dos anteprojetos e pelo subsídio das demais instâncias quanto às adequações jurídicas das sugestões.</a:t>
            </a:r>
          </a:p>
        </p:txBody>
      </p:sp>
      <p:sp>
        <p:nvSpPr>
          <p:cNvPr id="25" name="object 43"/>
          <p:cNvSpPr txBox="1"/>
          <p:nvPr/>
        </p:nvSpPr>
        <p:spPr>
          <a:xfrm>
            <a:off x="1452608" y="4462721"/>
            <a:ext cx="5369830" cy="1222771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40335" indent="-139700" algn="just">
              <a:lnSpc>
                <a:spcPct val="100000"/>
              </a:lnSpc>
              <a:spcBef>
                <a:spcPts val="420"/>
              </a:spcBef>
              <a:buSzPct val="87500"/>
              <a:buFont typeface="Verdana"/>
              <a:buChar char="•"/>
              <a:tabLst>
                <a:tab pos="140335" algn="l"/>
              </a:tabLst>
            </a:pPr>
            <a:r>
              <a:rPr b="1" dirty="0">
                <a:cs typeface="Verdana"/>
              </a:rPr>
              <a:t>Grupos</a:t>
            </a:r>
            <a:r>
              <a:rPr b="1" spc="-160" dirty="0">
                <a:cs typeface="Verdana"/>
              </a:rPr>
              <a:t> </a:t>
            </a:r>
            <a:r>
              <a:rPr b="1" spc="-10" dirty="0">
                <a:cs typeface="Verdana"/>
              </a:rPr>
              <a:t>Técnicos</a:t>
            </a:r>
            <a:r>
              <a:rPr b="1" spc="-160" dirty="0">
                <a:cs typeface="Verdana"/>
              </a:rPr>
              <a:t> </a:t>
            </a:r>
            <a:r>
              <a:rPr b="1" spc="-10" dirty="0">
                <a:cs typeface="Verdana"/>
              </a:rPr>
              <a:t>(GTs):</a:t>
            </a:r>
            <a:endParaRPr b="1" dirty="0">
              <a:cs typeface="Verdana"/>
            </a:endParaRPr>
          </a:p>
          <a:p>
            <a:pPr marL="12700" marR="5080" algn="just">
              <a:lnSpc>
                <a:spcPct val="119100"/>
              </a:lnSpc>
              <a:spcBef>
                <a:spcPts val="100"/>
              </a:spcBef>
            </a:pPr>
            <a:r>
              <a:rPr sz="1600" dirty="0">
                <a:cs typeface="Verdana"/>
              </a:rPr>
              <a:t>Responsáveis por debates temáticos, com escopo de atuação próprias, e pela formulação dos respectivos PLPs, acompanhados de relatórios técnicos. Ao todo, existem 19 GTs.</a:t>
            </a:r>
          </a:p>
        </p:txBody>
      </p:sp>
      <p:sp>
        <p:nvSpPr>
          <p:cNvPr id="26" name="object 44"/>
          <p:cNvSpPr txBox="1"/>
          <p:nvPr/>
        </p:nvSpPr>
        <p:spPr>
          <a:xfrm>
            <a:off x="7058382" y="4441449"/>
            <a:ext cx="4130669" cy="15158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40335" indent="-139700" algn="just">
              <a:lnSpc>
                <a:spcPct val="100000"/>
              </a:lnSpc>
              <a:spcBef>
                <a:spcPts val="420"/>
              </a:spcBef>
              <a:buSzPct val="87500"/>
              <a:buFont typeface="Verdana"/>
              <a:buChar char="•"/>
              <a:tabLst>
                <a:tab pos="140335" algn="l"/>
              </a:tabLst>
            </a:pPr>
            <a:r>
              <a:rPr b="1" dirty="0">
                <a:cs typeface="Verdana"/>
              </a:rPr>
              <a:t>Equipe</a:t>
            </a:r>
            <a:r>
              <a:rPr b="1" spc="-5" dirty="0">
                <a:cs typeface="Verdana"/>
              </a:rPr>
              <a:t> </a:t>
            </a:r>
            <a:r>
              <a:rPr b="1" dirty="0">
                <a:cs typeface="Verdana"/>
              </a:rPr>
              <a:t>de </a:t>
            </a:r>
            <a:r>
              <a:rPr b="1" spc="-10" dirty="0">
                <a:cs typeface="Verdana"/>
              </a:rPr>
              <a:t>Quantificação:</a:t>
            </a:r>
            <a:endParaRPr b="1" dirty="0">
              <a:cs typeface="Verdana"/>
            </a:endParaRPr>
          </a:p>
          <a:p>
            <a:pPr marL="12700" marR="5080" algn="just">
              <a:lnSpc>
                <a:spcPct val="119100"/>
              </a:lnSpc>
              <a:spcBef>
                <a:spcPts val="100"/>
              </a:spcBef>
            </a:pPr>
            <a:r>
              <a:rPr sz="1600" dirty="0">
                <a:cs typeface="Verdana"/>
              </a:rPr>
              <a:t>Responsável por prestar apoio aos GTs por meio de levantamento de informações acerca do impacto nas alíquotas de referência e de avaliação quantitativa de impactos das mudanças.</a:t>
            </a:r>
          </a:p>
        </p:txBody>
      </p:sp>
    </p:spTree>
    <p:extLst>
      <p:ext uri="{BB962C8B-B14F-4D97-AF65-F5344CB8AC3E}">
        <p14:creationId xmlns:p14="http://schemas.microsoft.com/office/powerpoint/2010/main" val="28839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0"/>
            <a:ext cx="9605490" cy="10602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Programa de Assessoramento Técnico à Implementação da Reforma Tributária 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9" name="object 37"/>
          <p:cNvSpPr/>
          <p:nvPr/>
        </p:nvSpPr>
        <p:spPr>
          <a:xfrm>
            <a:off x="6212069" y="1710888"/>
            <a:ext cx="450850" cy="1346200"/>
          </a:xfrm>
          <a:custGeom>
            <a:avLst/>
            <a:gdLst/>
            <a:ahLst/>
            <a:cxnLst/>
            <a:rect l="l" t="t" r="r" b="b"/>
            <a:pathLst>
              <a:path w="450850" h="1346200">
                <a:moveTo>
                  <a:pt x="3075" y="0"/>
                </a:moveTo>
                <a:lnTo>
                  <a:pt x="3075" y="1345996"/>
                </a:lnTo>
              </a:path>
              <a:path w="450850" h="1346200">
                <a:moveTo>
                  <a:pt x="0" y="349274"/>
                </a:moveTo>
                <a:lnTo>
                  <a:pt x="450419" y="349274"/>
                </a:lnTo>
              </a:path>
              <a:path w="450850" h="1346200">
                <a:moveTo>
                  <a:pt x="0" y="966661"/>
                </a:moveTo>
                <a:lnTo>
                  <a:pt x="450419" y="966661"/>
                </a:lnTo>
              </a:path>
            </a:pathLst>
          </a:custGeom>
          <a:ln w="12700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8"/>
          <p:cNvSpPr txBox="1"/>
          <p:nvPr/>
        </p:nvSpPr>
        <p:spPr>
          <a:xfrm>
            <a:off x="3719099" y="1295915"/>
            <a:ext cx="5001260" cy="338554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60960" rIns="0" bIns="0" rtlCol="0">
            <a:spAutoFit/>
          </a:bodyPr>
          <a:lstStyle/>
          <a:p>
            <a:pPr marL="391795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Comissão</a:t>
            </a:r>
            <a:r>
              <a:rPr sz="1800" spc="-13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de</a:t>
            </a:r>
            <a:r>
              <a:rPr sz="1800" spc="-13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Sistematização</a:t>
            </a:r>
            <a:r>
              <a:rPr sz="1800" spc="-13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(Cosist)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8" name="object 39"/>
          <p:cNvSpPr txBox="1"/>
          <p:nvPr/>
        </p:nvSpPr>
        <p:spPr>
          <a:xfrm>
            <a:off x="4705736" y="3056884"/>
            <a:ext cx="3041650" cy="41529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wrap="square" lIns="0" tIns="60960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Grupos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Técnicos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(GTs)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9" name="object 40"/>
          <p:cNvSpPr txBox="1"/>
          <p:nvPr/>
        </p:nvSpPr>
        <p:spPr>
          <a:xfrm>
            <a:off x="6662489" y="1854537"/>
            <a:ext cx="4333875" cy="41529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60960" rIns="0" bIns="0" rtlCol="0">
            <a:spAutoFit/>
          </a:bodyPr>
          <a:lstStyle/>
          <a:p>
            <a:pPr marL="374015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Grupo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Análise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Jurídica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(GAJ)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0" name="object 41"/>
          <p:cNvSpPr txBox="1"/>
          <p:nvPr/>
        </p:nvSpPr>
        <p:spPr>
          <a:xfrm>
            <a:off x="6662489" y="2461026"/>
            <a:ext cx="4333875" cy="4152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0" tIns="60960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480"/>
              </a:spcBef>
            </a:pP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Equipe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Quantificação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(EQ)</a:t>
            </a:r>
            <a:endParaRPr sz="1800" dirty="0">
              <a:latin typeface="Verdana"/>
              <a:cs typeface="Verdana"/>
            </a:endParaRPr>
          </a:p>
        </p:txBody>
      </p:sp>
      <p:graphicFrame>
        <p:nvGraphicFramePr>
          <p:cNvPr id="21" name="object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921976"/>
              </p:ext>
            </p:extLst>
          </p:nvPr>
        </p:nvGraphicFramePr>
        <p:xfrm>
          <a:off x="1344720" y="3605626"/>
          <a:ext cx="6536690" cy="877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8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8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GT</a:t>
                      </a:r>
                      <a:r>
                        <a:rPr sz="1600" b="1" spc="-30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sz="1600" b="1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-</a:t>
                      </a:r>
                      <a:r>
                        <a:rPr sz="1600" b="1" spc="-30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sz="1600" b="1" spc="-375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1</a:t>
                      </a:r>
                      <a:endParaRPr sz="1600" b="1" dirty="0">
                        <a:latin typeface="+mn-lt"/>
                        <a:cs typeface="Tahoma"/>
                      </a:endParaRPr>
                    </a:p>
                  </a:txBody>
                  <a:tcPr marL="0" marR="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GT</a:t>
                      </a:r>
                      <a:r>
                        <a:rPr sz="1600" b="1" spc="-30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sz="1600" b="1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-</a:t>
                      </a:r>
                      <a:r>
                        <a:rPr sz="1600" b="1" spc="-30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666666"/>
                          </a:solidFill>
                          <a:latin typeface="+mn-lt"/>
                          <a:cs typeface="Tahoma"/>
                        </a:rPr>
                        <a:t>2</a:t>
                      </a:r>
                      <a:endParaRPr sz="1600" dirty="0">
                        <a:latin typeface="+mn-lt"/>
                        <a:cs typeface="Tahoma"/>
                      </a:endParaRPr>
                    </a:p>
                  </a:txBody>
                  <a:tcPr marL="0" marR="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- 3</a:t>
                      </a:r>
                    </a:p>
                  </a:txBody>
                  <a:tcPr marL="0" marR="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- 4</a:t>
                      </a:r>
                    </a:p>
                  </a:txBody>
                  <a:tcPr marL="0" marR="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70">
                <a:tc>
                  <a:txBody>
                    <a:bodyPr/>
                    <a:lstStyle/>
                    <a:p>
                      <a:pPr marL="99695" marR="121285" indent="-63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Importação</a:t>
                      </a:r>
                      <a:r>
                        <a:rPr sz="1100" spc="-4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regimes</a:t>
                      </a:r>
                      <a:r>
                        <a:rPr sz="1100" spc="-1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aduaneiros especiais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Imunidades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7515" marR="165100" indent="-2603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Regime</a:t>
                      </a:r>
                      <a:r>
                        <a:rPr sz="1100" spc="8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específico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3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serviços financeiros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530" marR="13779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Regime</a:t>
                      </a:r>
                      <a:r>
                        <a:rPr sz="1100" spc="8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específico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4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operações</a:t>
                      </a:r>
                      <a:r>
                        <a:rPr sz="1100" spc="-4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com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bens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imóveis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object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53195"/>
              </p:ext>
            </p:extLst>
          </p:nvPr>
        </p:nvGraphicFramePr>
        <p:xfrm>
          <a:off x="7881410" y="3605626"/>
          <a:ext cx="3239770" cy="877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- 5</a:t>
                      </a:r>
                    </a:p>
                  </a:txBody>
                  <a:tcPr marL="0" marR="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- 6</a:t>
                      </a:r>
                    </a:p>
                  </a:txBody>
                  <a:tcPr marL="0" marR="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70">
                <a:tc>
                  <a:txBody>
                    <a:bodyPr/>
                    <a:lstStyle/>
                    <a:p>
                      <a:pPr marL="155575" marR="174625" indent="-16510" algn="just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Regime</a:t>
                      </a:r>
                      <a:r>
                        <a:rPr sz="1100" spc="8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específico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3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combustíveis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biocombustíveis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7355" marR="222885" indent="-1847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Demais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regimes específicos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object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829409"/>
              </p:ext>
            </p:extLst>
          </p:nvPr>
        </p:nvGraphicFramePr>
        <p:xfrm>
          <a:off x="1344720" y="4518985"/>
          <a:ext cx="6536690" cy="878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8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8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015"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- 7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- 8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- 9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- 10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710">
                <a:tc>
                  <a:txBody>
                    <a:bodyPr/>
                    <a:lstStyle/>
                    <a:p>
                      <a:pPr marL="55244" marR="7683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Operações</a:t>
                      </a:r>
                      <a:r>
                        <a:rPr sz="1100" spc="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com</a:t>
                      </a:r>
                      <a:r>
                        <a:rPr sz="1100" spc="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bens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7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serviços</a:t>
                      </a:r>
                      <a:r>
                        <a:rPr sz="1100" spc="-7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8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7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alíquota reduzida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0" marR="15557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Reequilíbrio</a:t>
                      </a:r>
                      <a:r>
                        <a:rPr sz="1100" spc="7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de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contratos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longo 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prazo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60070" marR="109220" indent="-4394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Transição</a:t>
                      </a:r>
                      <a:r>
                        <a:rPr sz="1100" spc="-9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para</a:t>
                      </a:r>
                      <a:r>
                        <a:rPr sz="1100" spc="-9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100" spc="-9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4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IBS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9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9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CBS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4305" marR="11620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Tratamento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tributário</a:t>
                      </a:r>
                      <a:r>
                        <a:rPr sz="1100" spc="-4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</a:t>
                      </a:r>
                      <a:r>
                        <a:rPr sz="1100" spc="-4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ZFM</a:t>
                      </a:r>
                      <a:r>
                        <a:rPr sz="1100" spc="-4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das</a:t>
                      </a:r>
                      <a:r>
                        <a:rPr sz="1100" spc="-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ALCs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object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025356"/>
              </p:ext>
            </p:extLst>
          </p:nvPr>
        </p:nvGraphicFramePr>
        <p:xfrm>
          <a:off x="7881410" y="4518985"/>
          <a:ext cx="3239770" cy="878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15"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- 11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- 12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710">
                <a:tc>
                  <a:txBody>
                    <a:bodyPr/>
                    <a:lstStyle/>
                    <a:p>
                      <a:pPr marL="81280" marR="116839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Coordenação</a:t>
                      </a:r>
                      <a:r>
                        <a:rPr sz="1100" spc="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fiscalização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do</a:t>
                      </a:r>
                      <a:r>
                        <a:rPr sz="1100" spc="-4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IBS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e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CBS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0025" marR="17970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Contencioso administrativo</a:t>
                      </a:r>
                      <a:r>
                        <a:rPr sz="1100" spc="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do </a:t>
                      </a:r>
                      <a:r>
                        <a:rPr sz="1100" spc="-5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IBS</a:t>
                      </a:r>
                      <a:r>
                        <a:rPr sz="1100" spc="-7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7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</a:t>
                      </a:r>
                      <a:r>
                        <a:rPr sz="1100" spc="-7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CBS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object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066251"/>
              </p:ext>
            </p:extLst>
          </p:nvPr>
        </p:nvGraphicFramePr>
        <p:xfrm>
          <a:off x="462565" y="5429067"/>
          <a:ext cx="6536690" cy="847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8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8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7725"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- 13</a:t>
                      </a:r>
                    </a:p>
                    <a:p>
                      <a:pPr marR="2032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Cesta</a:t>
                      </a:r>
                      <a:r>
                        <a:rPr sz="1100" spc="-7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básica</a:t>
                      </a:r>
                      <a:r>
                        <a:rPr sz="1100" spc="-6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  <a:p>
                      <a:pPr marR="20320" algn="ctr">
                        <a:lnSpc>
                          <a:spcPct val="100000"/>
                        </a:lnSpc>
                      </a:pPr>
                      <a:r>
                        <a:rPr sz="1100" i="1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cashback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- 14</a:t>
                      </a:r>
                    </a:p>
                    <a:p>
                      <a:pPr marL="132715" marR="12255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Modelo</a:t>
                      </a:r>
                      <a:r>
                        <a:rPr sz="1100" spc="13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operacional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do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IBS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</a:t>
                      </a:r>
                      <a:r>
                        <a:rPr sz="1100" spc="-6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CBS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- 15</a:t>
                      </a:r>
                    </a:p>
                    <a:p>
                      <a:pPr marL="76835" marR="64135" indent="-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Coordenação</a:t>
                      </a:r>
                      <a:r>
                        <a:rPr sz="1100" spc="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regulamentação</a:t>
                      </a:r>
                      <a:r>
                        <a:rPr sz="1100" spc="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da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interpretação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- 16</a:t>
                      </a:r>
                    </a:p>
                    <a:p>
                      <a:pPr marL="259079" marR="21971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Distribuição</a:t>
                      </a:r>
                      <a:r>
                        <a:rPr sz="1100" spc="-1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dos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recursos</a:t>
                      </a:r>
                      <a:r>
                        <a:rPr sz="1100" spc="-5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do</a:t>
                      </a:r>
                      <a:r>
                        <a:rPr sz="1100" spc="-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IBS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object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880055"/>
              </p:ext>
            </p:extLst>
          </p:nvPr>
        </p:nvGraphicFramePr>
        <p:xfrm>
          <a:off x="6999255" y="5429067"/>
          <a:ext cx="3239770" cy="856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857"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- 17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95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b="1" kern="1200" dirty="0">
                          <a:solidFill>
                            <a:srgbClr val="666666"/>
                          </a:solidFill>
                          <a:latin typeface="+mn-lt"/>
                          <a:ea typeface="+mn-ea"/>
                          <a:cs typeface="Tahoma"/>
                        </a:rPr>
                        <a:t>GT - 18</a:t>
                      </a:r>
                    </a:p>
                  </a:txBody>
                  <a:tcPr marL="0" marR="0" marT="336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399">
                <a:tc>
                  <a:txBody>
                    <a:bodyPr/>
                    <a:lstStyle/>
                    <a:p>
                      <a:pPr marR="34290" algn="ctr">
                        <a:lnSpc>
                          <a:spcPts val="127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Fundos</a:t>
                      </a:r>
                      <a:r>
                        <a:rPr sz="1100" spc="5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AM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27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Comitê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Gestor </a:t>
                      </a: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do</a:t>
                      </a:r>
                      <a:r>
                        <a:rPr sz="1100" spc="-2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IBS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592">
                <a:tc>
                  <a:txBody>
                    <a:bodyPr/>
                    <a:lstStyle/>
                    <a:p>
                      <a:pPr marR="34290" algn="ctr">
                        <a:lnSpc>
                          <a:spcPts val="1215"/>
                        </a:lnSpc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9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Amazônia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43">
                <a:tc>
                  <a:txBody>
                    <a:bodyPr/>
                    <a:lstStyle/>
                    <a:p>
                      <a:pPr marR="34290" algn="ctr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Ocidental </a:t>
                      </a:r>
                      <a:r>
                        <a:rPr sz="1100" spc="-27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+</a:t>
                      </a:r>
                      <a:r>
                        <a:rPr sz="1100" spc="5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666666"/>
                          </a:solidFill>
                          <a:latin typeface="Verdana"/>
                          <a:cs typeface="Verdana"/>
                        </a:rPr>
                        <a:t>AP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object 48"/>
          <p:cNvSpPr txBox="1"/>
          <p:nvPr/>
        </p:nvSpPr>
        <p:spPr>
          <a:xfrm>
            <a:off x="10239025" y="5427797"/>
            <a:ext cx="1591945" cy="84836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300" b="1" dirty="0">
                <a:solidFill>
                  <a:srgbClr val="666666"/>
                </a:solidFill>
                <a:latin typeface="Tahoma"/>
                <a:cs typeface="Tahoma"/>
              </a:rPr>
              <a:t>GT</a:t>
            </a:r>
            <a:r>
              <a:rPr sz="1300" b="1" spc="-30" dirty="0">
                <a:solidFill>
                  <a:srgbClr val="666666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666666"/>
                </a:solidFill>
                <a:latin typeface="Tahoma"/>
                <a:cs typeface="Tahoma"/>
              </a:rPr>
              <a:t>-</a:t>
            </a:r>
            <a:r>
              <a:rPr sz="1300" b="1" spc="-30" dirty="0">
                <a:solidFill>
                  <a:srgbClr val="666666"/>
                </a:solidFill>
                <a:latin typeface="Tahoma"/>
                <a:cs typeface="Tahoma"/>
              </a:rPr>
              <a:t> </a:t>
            </a:r>
            <a:r>
              <a:rPr sz="1300" b="1" spc="-25" dirty="0">
                <a:solidFill>
                  <a:srgbClr val="666666"/>
                </a:solidFill>
                <a:latin typeface="Tahoma"/>
                <a:cs typeface="Tahoma"/>
              </a:rPr>
              <a:t>19</a:t>
            </a:r>
            <a:endParaRPr sz="13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100" dirty="0">
                <a:solidFill>
                  <a:srgbClr val="666666"/>
                </a:solidFill>
                <a:latin typeface="Verdana"/>
                <a:cs typeface="Verdana"/>
              </a:rPr>
              <a:t>Imposto</a:t>
            </a:r>
            <a:r>
              <a:rPr sz="1100" spc="-100" dirty="0">
                <a:solidFill>
                  <a:srgbClr val="666666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666666"/>
                </a:solidFill>
                <a:latin typeface="Verdana"/>
                <a:cs typeface="Verdana"/>
              </a:rPr>
              <a:t>Seletivo</a:t>
            </a:r>
            <a:endParaRPr sz="11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29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1"/>
            <a:ext cx="9605490" cy="6063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Contribuições enviadas ao </a:t>
            </a: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PAT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4" name="TextBox 21"/>
          <p:cNvSpPr txBox="1"/>
          <p:nvPr/>
        </p:nvSpPr>
        <p:spPr>
          <a:xfrm>
            <a:off x="1478733" y="1435977"/>
            <a:ext cx="976204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b="1" dirty="0" smtClean="0"/>
              <a:t>Garantia </a:t>
            </a:r>
            <a:r>
              <a:rPr lang="pt-BR" b="1" dirty="0"/>
              <a:t>do crédito integral e imediato do IBS e da CBS em relação aos investimentos em ativo </a:t>
            </a:r>
            <a:r>
              <a:rPr lang="pt-BR" b="1" dirty="0" smtClean="0"/>
              <a:t>imobilizado</a:t>
            </a:r>
            <a:r>
              <a:rPr lang="pt-BR" b="1" dirty="0"/>
              <a:t>: </a:t>
            </a:r>
            <a:r>
              <a:rPr lang="pt-BR" dirty="0"/>
              <a:t>Visando assegurar o crédito integral e imediato dos investimentos em ativo imobilizado e afastar a ocorrência do efeito cascata no IBS e na CBS em tais operações.</a:t>
            </a:r>
            <a:endParaRPr lang="en-US" dirty="0">
              <a:solidFill>
                <a:schemeClr val="tx1">
                  <a:alpha val="80000"/>
                </a:schemeClr>
              </a:solidFill>
              <a:latin typeface="Montserrat Light"/>
              <a:cs typeface="Montserrat Ligh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1514224"/>
            <a:ext cx="671083" cy="671083"/>
          </a:xfrm>
          <a:prstGeom prst="rect">
            <a:avLst/>
          </a:prstGeom>
        </p:spPr>
      </p:pic>
      <p:sp>
        <p:nvSpPr>
          <p:cNvPr id="17" name="TextBox 21"/>
          <p:cNvSpPr txBox="1"/>
          <p:nvPr/>
        </p:nvSpPr>
        <p:spPr>
          <a:xfrm>
            <a:off x="1478733" y="2482059"/>
            <a:ext cx="976204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Não incidência de IBS e CBS na venda dos bens do ativo imobilizado: </a:t>
            </a:r>
            <a:r>
              <a:rPr lang="pt-BR" dirty="0"/>
              <a:t>A incidência do imposto na venda anula o crédito concedido na aquisição e, por consequência, fere o princípio da não cumulatividade e da neutralidade.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2461739"/>
            <a:ext cx="671083" cy="671083"/>
          </a:xfrm>
          <a:prstGeom prst="rect">
            <a:avLst/>
          </a:prstGeom>
        </p:spPr>
      </p:pic>
      <p:sp>
        <p:nvSpPr>
          <p:cNvPr id="19" name="TextBox 21"/>
          <p:cNvSpPr txBox="1"/>
          <p:nvPr/>
        </p:nvSpPr>
        <p:spPr>
          <a:xfrm>
            <a:off x="1478733" y="3385009"/>
            <a:ext cx="9762040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Garantia do crédito do ativo imobilizado adquirido anteriormente à entrada em vigor da reforma e ainda não depreciado totalmente</a:t>
            </a:r>
            <a:r>
              <a:rPr lang="pt-BR" dirty="0"/>
              <a:t>: A lei complementar deve obrigatoriamente assegurar que o valor recolhido/pago pelo contribuinte na saída do bem do ativo será idêntico ao aproveitamento do crédito residual que é tomado desse ativo, para evitar quaisquer discrepâncias e distorções em decorrência da implementação do novo regime.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3413973"/>
            <a:ext cx="671083" cy="671083"/>
          </a:xfrm>
          <a:prstGeom prst="rect">
            <a:avLst/>
          </a:prstGeom>
        </p:spPr>
      </p:pic>
      <p:sp>
        <p:nvSpPr>
          <p:cNvPr id="23" name="TextBox 21"/>
          <p:cNvSpPr txBox="1"/>
          <p:nvPr/>
        </p:nvSpPr>
        <p:spPr>
          <a:xfrm>
            <a:off x="1478733" y="4842233"/>
            <a:ext cx="9762040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b="1" dirty="0"/>
              <a:t>Manutenção e aproveitamento dos créditos acumulados de PIS/COFINS após o período de transição: </a:t>
            </a:r>
            <a:r>
              <a:rPr lang="pt-BR" dirty="0"/>
              <a:t>Garantia, de forma expressa, de manutenção ao direito à compensação e/ou ressarcimento, mesmo em períodos posteriores a 2027, entre CBS e outros tributos federais, como forma de tornar o processo transitório o menos </a:t>
            </a:r>
            <a:r>
              <a:rPr lang="pt-BR" dirty="0" smtClean="0"/>
              <a:t>impactante.</a:t>
            </a:r>
            <a:endParaRPr lang="pt-BR" dirty="0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4842233"/>
            <a:ext cx="671083" cy="67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87EFC6D9-7954-1139-0C12-3D103EBC0A30}"/>
              </a:ext>
            </a:extLst>
          </p:cNvPr>
          <p:cNvSpPr txBox="1">
            <a:spLocks/>
          </p:cNvSpPr>
          <p:nvPr/>
        </p:nvSpPr>
        <p:spPr>
          <a:xfrm>
            <a:off x="462565" y="474881"/>
            <a:ext cx="9605490" cy="6063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rgbClr val="02377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Conclusão</a:t>
            </a:r>
            <a:endParaRPr lang="pt-BR" sz="3600" b="1" dirty="0">
              <a:solidFill>
                <a:srgbClr val="023770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B5540C5B-628B-E9D3-35FF-7205D814A0F2}"/>
              </a:ext>
            </a:extLst>
          </p:cNvPr>
          <p:cNvSpPr txBox="1">
            <a:spLocks/>
          </p:cNvSpPr>
          <p:nvPr/>
        </p:nvSpPr>
        <p:spPr>
          <a:xfrm>
            <a:off x="10068055" y="3661532"/>
            <a:ext cx="2581072" cy="569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+ de </a:t>
            </a:r>
          </a:p>
        </p:txBody>
      </p:sp>
      <p:sp>
        <p:nvSpPr>
          <p:cNvPr id="14" name="TextBox 21"/>
          <p:cNvSpPr txBox="1"/>
          <p:nvPr/>
        </p:nvSpPr>
        <p:spPr>
          <a:xfrm>
            <a:off x="1478733" y="1435977"/>
            <a:ext cx="976204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pt-BR" dirty="0" smtClean="0"/>
              <a:t>A CNT participou</a:t>
            </a:r>
            <a:r>
              <a:rPr lang="pt-BR" dirty="0"/>
              <a:t>, desde o início da tramitação da matéria, </a:t>
            </a:r>
            <a:r>
              <a:rPr lang="pt-BR" b="1" dirty="0"/>
              <a:t>defendendo os interesses do setor</a:t>
            </a:r>
            <a:r>
              <a:rPr lang="pt-BR" dirty="0"/>
              <a:t>. Foram feitas reuniões com parlamentares, participações em audiências públicas, bem como um trabalho de sensibilização sobre o impacto da proposta no transporte brasileiro.</a:t>
            </a:r>
            <a:endParaRPr lang="en-US" dirty="0">
              <a:solidFill>
                <a:schemeClr val="tx1">
                  <a:alpha val="80000"/>
                </a:schemeClr>
              </a:solidFill>
              <a:latin typeface="Montserrat Light"/>
              <a:cs typeface="Montserrat Ligh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1514224"/>
            <a:ext cx="671083" cy="671083"/>
          </a:xfrm>
          <a:prstGeom prst="rect">
            <a:avLst/>
          </a:prstGeom>
        </p:spPr>
      </p:pic>
      <p:sp>
        <p:nvSpPr>
          <p:cNvPr id="17" name="TextBox 21"/>
          <p:cNvSpPr txBox="1"/>
          <p:nvPr/>
        </p:nvSpPr>
        <p:spPr>
          <a:xfrm>
            <a:off x="1478733" y="2482059"/>
            <a:ext cx="97620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dirty="0" smtClean="0"/>
              <a:t>A entidade </a:t>
            </a:r>
            <a:r>
              <a:rPr lang="pt-BR" dirty="0"/>
              <a:t>permanecerá trabalhando na fase de regulamentação da EC nº 132/2023, </a:t>
            </a:r>
            <a:r>
              <a:rPr lang="pt-BR" dirty="0" smtClean="0"/>
              <a:t>contribuindo com a construção das leis complementares. </a:t>
            </a:r>
            <a:endParaRPr lang="pt-BR" dirty="0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2461739"/>
            <a:ext cx="671083" cy="671083"/>
          </a:xfrm>
          <a:prstGeom prst="rect">
            <a:avLst/>
          </a:prstGeom>
        </p:spPr>
      </p:pic>
      <p:sp>
        <p:nvSpPr>
          <p:cNvPr id="19" name="TextBox 21"/>
          <p:cNvSpPr txBox="1"/>
          <p:nvPr/>
        </p:nvSpPr>
        <p:spPr>
          <a:xfrm>
            <a:off x="1478733" y="3385009"/>
            <a:ext cx="97620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/>
            <a:r>
              <a:rPr lang="pt-BR" dirty="0"/>
              <a:t>O objetivo </a:t>
            </a:r>
            <a:r>
              <a:rPr lang="pt-BR" dirty="0" smtClean="0"/>
              <a:t>da CNT é </a:t>
            </a:r>
            <a:r>
              <a:rPr lang="pt-BR" dirty="0"/>
              <a:t>assegurar uma reforma ampla, que traga justiça, neutralidade e simplicidade ao sistema tributário nacional, sem aumento da atual carga tributária global e setorial.</a:t>
            </a:r>
            <a:endParaRPr lang="pt-BR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50" y="3413973"/>
            <a:ext cx="671083" cy="67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0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61 2196-5763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>
                <a:hlinkClick r:id="rId2"/>
              </a:rPr>
              <a:t>diri@cnt.org.br</a:t>
            </a:r>
            <a:r>
              <a:rPr lang="pt-BR" dirty="0" smtClean="0"/>
              <a:t> / </a:t>
            </a:r>
            <a:r>
              <a:rPr lang="pt-BR" dirty="0" smtClean="0">
                <a:hlinkClick r:id="rId3"/>
              </a:rPr>
              <a:t>jasoncosta@cnt.org.br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idx="1"/>
          </p:nvPr>
        </p:nvSpPr>
        <p:spPr>
          <a:xfrm>
            <a:off x="831850" y="3128432"/>
            <a:ext cx="6474724" cy="744537"/>
          </a:xfrm>
        </p:spPr>
        <p:txBody>
          <a:bodyPr>
            <a:noAutofit/>
          </a:bodyPr>
          <a:lstStyle/>
          <a:p>
            <a:r>
              <a:rPr lang="pt-BR" sz="2200" i="1" dirty="0" smtClean="0"/>
              <a:t>Jason Luz</a:t>
            </a:r>
          </a:p>
          <a:p>
            <a:r>
              <a:rPr lang="pt-BR" sz="2200" dirty="0" smtClean="0"/>
              <a:t>Assessor Executivo de Relações com o Poder Executivo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47701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2817</TotalTime>
  <Words>1408</Words>
  <Application>Microsoft Office PowerPoint</Application>
  <PresentationFormat>Widescreen</PresentationFormat>
  <Paragraphs>118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Montserrat Light</vt:lpstr>
      <vt:lpstr>Roboto</vt:lpstr>
      <vt:lpstr>Roboto Black</vt:lpstr>
      <vt:lpstr>Tahoma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Israel Antonio Manoel Pereira</dc:creator>
  <cp:lastModifiedBy>Jason Costa Luz</cp:lastModifiedBy>
  <cp:revision>139</cp:revision>
  <dcterms:created xsi:type="dcterms:W3CDTF">2023-01-17T18:29:15Z</dcterms:created>
  <dcterms:modified xsi:type="dcterms:W3CDTF">2024-03-05T15:49:43Z</dcterms:modified>
</cp:coreProperties>
</file>